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3817600" cy="7772400"/>
  <p:notesSz cx="138176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76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63292" y="1560652"/>
            <a:ext cx="8891015" cy="1243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FFCC6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0" y="4352544"/>
            <a:ext cx="96723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CC6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FFCC6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CC6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0880" y="1787652"/>
            <a:ext cx="601065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16064" y="1787652"/>
            <a:ext cx="601065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CC6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27887" y="457200"/>
            <a:ext cx="12560808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8870" y="734949"/>
            <a:ext cx="3094354" cy="636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FFCC6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89939" y="1384503"/>
            <a:ext cx="11437721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rgbClr val="FFCC6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97984" y="7228332"/>
            <a:ext cx="44216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0880" y="7228332"/>
            <a:ext cx="317804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48672" y="7228332"/>
            <a:ext cx="317804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20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5.png"/><Relationship Id="rId10" Type="http://schemas.openxmlformats.org/officeDocument/2006/relationships/image" Target="../media/image10.png"/><Relationship Id="rId19" Type="http://schemas.openxmlformats.org/officeDocument/2006/relationships/image" Target="../media/image21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26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28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29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33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34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35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36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Slides of</a:t>
            </a:r>
            <a:r>
              <a:rPr spc="-45" dirty="0"/>
              <a:t> </a:t>
            </a:r>
            <a:r>
              <a:rPr spc="-5" dirty="0"/>
              <a:t>Anatomy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48460" y="3582111"/>
            <a:ext cx="10216515" cy="18567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</a:pPr>
            <a:r>
              <a:rPr sz="4000" spc="-5" dirty="0">
                <a:solidFill>
                  <a:srgbClr val="FFFFFF"/>
                </a:solidFill>
                <a:latin typeface="Calibri"/>
                <a:cs typeface="Calibri"/>
              </a:rPr>
              <a:t>Please </a:t>
            </a:r>
            <a:r>
              <a:rPr sz="4000" spc="-15" dirty="0">
                <a:solidFill>
                  <a:srgbClr val="FFFFFF"/>
                </a:solidFill>
                <a:latin typeface="Calibri"/>
                <a:cs typeface="Calibri"/>
              </a:rPr>
              <a:t>note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sz="4000" spc="-5" dirty="0">
                <a:solidFill>
                  <a:srgbClr val="FFFFFF"/>
                </a:solidFill>
                <a:latin typeface="Calibri"/>
                <a:cs typeface="Calibri"/>
              </a:rPr>
              <a:t>These slides </a:t>
            </a:r>
            <a:r>
              <a:rPr sz="4000" spc="-20" dirty="0">
                <a:solidFill>
                  <a:srgbClr val="FFFFFF"/>
                </a:solidFill>
                <a:latin typeface="Calibri"/>
                <a:cs typeface="Calibri"/>
              </a:rPr>
              <a:t>are </a:t>
            </a:r>
            <a:r>
              <a:rPr sz="4000" spc="-50" dirty="0">
                <a:solidFill>
                  <a:srgbClr val="FFFFFF"/>
                </a:solidFill>
                <a:latin typeface="Calibri"/>
                <a:cs typeface="Calibri"/>
              </a:rPr>
              <a:t>Dr.Maher’s </a:t>
            </a:r>
            <a:r>
              <a:rPr sz="4000" spc="-5" dirty="0">
                <a:solidFill>
                  <a:srgbClr val="FFFFFF"/>
                </a:solidFill>
                <a:latin typeface="Calibri"/>
                <a:cs typeface="Calibri"/>
              </a:rPr>
              <a:t>slides of  spring </a:t>
            </a:r>
            <a:r>
              <a:rPr sz="4000" spc="5" dirty="0">
                <a:solidFill>
                  <a:srgbClr val="FFFFFF"/>
                </a:solidFill>
                <a:latin typeface="Calibri"/>
                <a:cs typeface="Calibri"/>
              </a:rPr>
              <a:t>2016 and </a:t>
            </a:r>
            <a:r>
              <a:rPr sz="4000" spc="-20" dirty="0">
                <a:solidFill>
                  <a:srgbClr val="FFFFFF"/>
                </a:solidFill>
                <a:latin typeface="Calibri"/>
                <a:cs typeface="Calibri"/>
              </a:rPr>
              <a:t>were </a:t>
            </a:r>
            <a:r>
              <a:rPr sz="4000" spc="-5" dirty="0">
                <a:solidFill>
                  <a:srgbClr val="FFFFFF"/>
                </a:solidFill>
                <a:latin typeface="Calibri"/>
                <a:cs typeface="Calibri"/>
              </a:rPr>
              <a:t>edited by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4000" spc="-5" dirty="0">
                <a:solidFill>
                  <a:srgbClr val="FFFFFF"/>
                </a:solidFill>
                <a:latin typeface="Calibri"/>
                <a:cs typeface="Calibri"/>
              </a:rPr>
              <a:t>premed 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Academic </a:t>
            </a:r>
            <a:r>
              <a:rPr sz="4000" spc="-90" dirty="0">
                <a:solidFill>
                  <a:srgbClr val="FFFFFF"/>
                </a:solidFill>
                <a:latin typeface="Calibri"/>
                <a:cs typeface="Calibri"/>
              </a:rPr>
              <a:t>Team </a:t>
            </a:r>
            <a:r>
              <a:rPr sz="4000" spc="-2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4000" spc="-5" dirty="0">
                <a:solidFill>
                  <a:srgbClr val="FFFFFF"/>
                </a:solidFill>
                <a:latin typeface="Calibri"/>
                <a:cs typeface="Calibri"/>
              </a:rPr>
              <a:t>fit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4000" spc="-5" dirty="0">
                <a:solidFill>
                  <a:srgbClr val="FFFFFF"/>
                </a:solidFill>
                <a:latin typeface="Calibri"/>
                <a:cs typeface="Calibri"/>
              </a:rPr>
              <a:t>slides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4000" spc="-5" dirty="0">
                <a:solidFill>
                  <a:srgbClr val="FFFFFF"/>
                </a:solidFill>
                <a:latin typeface="Calibri"/>
                <a:cs typeface="Calibri"/>
              </a:rPr>
              <a:t>spring </a:t>
            </a:r>
            <a:r>
              <a:rPr sz="4000" spc="5" dirty="0">
                <a:solidFill>
                  <a:srgbClr val="FFFFFF"/>
                </a:solidFill>
                <a:latin typeface="Calibri"/>
                <a:cs typeface="Calibri"/>
              </a:rPr>
              <a:t>2019</a:t>
            </a:r>
            <a:r>
              <a:rPr sz="40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22295" marR="5080" indent="-311023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Posterior compartment of  the</a:t>
            </a:r>
            <a:r>
              <a:rPr spc="-10" dirty="0"/>
              <a:t> </a:t>
            </a:r>
            <a:r>
              <a:rPr spc="-5" dirty="0"/>
              <a:t>forearm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26002" y="4705819"/>
            <a:ext cx="5485765" cy="1125220"/>
          </a:xfrm>
          <a:prstGeom prst="rect">
            <a:avLst/>
          </a:prstGeom>
        </p:spPr>
        <p:txBody>
          <a:bodyPr vert="horz" wrap="square" lIns="0" tIns="200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80"/>
              </a:spcBef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PS: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Just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imagine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the greatness </a:t>
            </a:r>
            <a:r>
              <a:rPr sz="2300" spc="1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40" dirty="0">
                <a:solidFill>
                  <a:srgbClr val="FFFFFF"/>
                </a:solidFill>
                <a:latin typeface="Calibri"/>
                <a:cs typeface="Calibri"/>
              </a:rPr>
              <a:t>creator.</a:t>
            </a:r>
            <a:endParaRPr sz="2300">
              <a:latin typeface="Calibri"/>
              <a:cs typeface="Calibri"/>
            </a:endParaRPr>
          </a:p>
          <a:p>
            <a:pPr marL="1343025">
              <a:lnSpc>
                <a:spcPct val="100000"/>
              </a:lnSpc>
              <a:spcBef>
                <a:spcPts val="1535"/>
              </a:spcBef>
            </a:pPr>
            <a:r>
              <a:rPr sz="3600" b="1" spc="-419" baseline="2314" dirty="0">
                <a:latin typeface="Arial"/>
                <a:cs typeface="Arial"/>
              </a:rPr>
              <a:t>﴾ء</a:t>
            </a:r>
            <a:r>
              <a:rPr sz="2400" b="1" spc="-280" dirty="0">
                <a:latin typeface="Arial"/>
                <a:cs typeface="Arial"/>
              </a:rPr>
              <a:t>ٍ </a:t>
            </a:r>
            <a:r>
              <a:rPr sz="3600" b="1" baseline="2314" dirty="0">
                <a:latin typeface="Arial"/>
                <a:cs typeface="Arial"/>
              </a:rPr>
              <a:t>ْ</a:t>
            </a:r>
            <a:r>
              <a:rPr sz="3600" b="1" baseline="-6944" dirty="0">
                <a:latin typeface="Arial"/>
                <a:cs typeface="Arial"/>
              </a:rPr>
              <a:t>ْ </a:t>
            </a:r>
            <a:r>
              <a:rPr sz="3600" b="1" baseline="2314" dirty="0">
                <a:latin typeface="Arial"/>
                <a:cs typeface="Arial"/>
              </a:rPr>
              <a:t>ََ َّ </a:t>
            </a:r>
            <a:r>
              <a:rPr sz="2400" b="1" dirty="0">
                <a:latin typeface="Arial"/>
                <a:cs typeface="Arial"/>
              </a:rPr>
              <a:t>ه </a:t>
            </a:r>
            <a:r>
              <a:rPr sz="3600" b="1" baseline="2314" dirty="0">
                <a:latin typeface="Arial"/>
                <a:cs typeface="Arial"/>
              </a:rPr>
              <a:t>ُُ َ</a:t>
            </a:r>
            <a:r>
              <a:rPr sz="3600" b="1" baseline="4629" dirty="0">
                <a:latin typeface="Arial"/>
                <a:cs typeface="Arial"/>
              </a:rPr>
              <a:t>َ </a:t>
            </a:r>
            <a:r>
              <a:rPr sz="3600" b="1" spc="-359" baseline="9259" dirty="0">
                <a:latin typeface="Arial"/>
                <a:cs typeface="Arial"/>
              </a:rPr>
              <a:t>َ</a:t>
            </a:r>
            <a:r>
              <a:rPr sz="3600" b="1" spc="-359" baseline="2314" dirty="0">
                <a:latin typeface="Arial"/>
                <a:cs typeface="Arial"/>
              </a:rPr>
              <a:t>قَ</a:t>
            </a:r>
            <a:r>
              <a:rPr sz="3600" b="1" spc="-359" baseline="5787" dirty="0">
                <a:latin typeface="Arial"/>
                <a:cs typeface="Arial"/>
              </a:rPr>
              <a:t>ْ</a:t>
            </a:r>
            <a:r>
              <a:rPr sz="3600" b="1" spc="-359" baseline="2314" dirty="0">
                <a:latin typeface="Arial"/>
                <a:cs typeface="Arial"/>
              </a:rPr>
              <a:t>ت</a:t>
            </a:r>
            <a:r>
              <a:rPr sz="3600" b="1" spc="-359" baseline="13888" dirty="0">
                <a:latin typeface="Arial"/>
                <a:cs typeface="Arial"/>
              </a:rPr>
              <a:t>َ</a:t>
            </a:r>
            <a:r>
              <a:rPr sz="3600" b="1" spc="-359" baseline="2314" dirty="0">
                <a:latin typeface="Arial"/>
                <a:cs typeface="Arial"/>
              </a:rPr>
              <a:t>أ </a:t>
            </a:r>
            <a:r>
              <a:rPr sz="3600" b="1" spc="-330" baseline="2314" dirty="0">
                <a:latin typeface="Arial"/>
                <a:cs typeface="Arial"/>
              </a:rPr>
              <a:t>يذ</a:t>
            </a:r>
            <a:r>
              <a:rPr sz="3600" b="1" spc="-330" baseline="1157" dirty="0">
                <a:latin typeface="Arial"/>
                <a:cs typeface="Arial"/>
              </a:rPr>
              <a:t>ِ </a:t>
            </a:r>
            <a:r>
              <a:rPr sz="3600" b="1" spc="-270" baseline="8101" dirty="0">
                <a:latin typeface="Arial"/>
                <a:cs typeface="Arial"/>
              </a:rPr>
              <a:t>ه</a:t>
            </a:r>
            <a:r>
              <a:rPr sz="3600" b="1" spc="-270" baseline="2314" dirty="0">
                <a:latin typeface="Arial"/>
                <a:cs typeface="Arial"/>
              </a:rPr>
              <a:t>لا </a:t>
            </a:r>
            <a:r>
              <a:rPr sz="3600" b="1" spc="-1019" baseline="2314" dirty="0">
                <a:latin typeface="Arial"/>
                <a:cs typeface="Arial"/>
              </a:rPr>
              <a:t>اللَّ</a:t>
            </a:r>
            <a:r>
              <a:rPr sz="2400" b="1" spc="-680" dirty="0">
                <a:latin typeface="Arial"/>
                <a:cs typeface="Arial"/>
              </a:rPr>
              <a:t>ِ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3600" b="1" baseline="-2314" dirty="0">
                <a:latin typeface="Arial"/>
                <a:cs typeface="Arial"/>
              </a:rPr>
              <a:t>ه </a:t>
            </a:r>
            <a:r>
              <a:rPr sz="3600" b="1" spc="-817" baseline="2314" dirty="0">
                <a:latin typeface="Arial"/>
                <a:cs typeface="Arial"/>
              </a:rPr>
              <a:t>ع</a:t>
            </a:r>
            <a:r>
              <a:rPr sz="3600" b="1" spc="-817" baseline="-1157" dirty="0">
                <a:latin typeface="Arial"/>
                <a:cs typeface="Arial"/>
              </a:rPr>
              <a:t>َ </a:t>
            </a:r>
            <a:r>
              <a:rPr sz="3600" b="1" spc="-944" baseline="2314" dirty="0">
                <a:latin typeface="Arial"/>
                <a:cs typeface="Arial"/>
              </a:rPr>
              <a:t>ن</a:t>
            </a:r>
            <a:r>
              <a:rPr sz="3600" b="1" spc="-944" baseline="9259" dirty="0">
                <a:latin typeface="Arial"/>
                <a:cs typeface="Arial"/>
              </a:rPr>
              <a:t>ْ </a:t>
            </a:r>
            <a:r>
              <a:rPr sz="3600" b="1" spc="-1829" baseline="2314" dirty="0">
                <a:latin typeface="Arial"/>
                <a:cs typeface="Arial"/>
              </a:rPr>
              <a:t>ص</a:t>
            </a:r>
            <a:r>
              <a:rPr sz="2400" b="1" spc="-1220" dirty="0">
                <a:latin typeface="Arial"/>
                <a:cs typeface="Arial"/>
              </a:rPr>
              <a:t>ُ</a:t>
            </a:r>
            <a:r>
              <a:rPr sz="2400" b="1" spc="1165" dirty="0">
                <a:latin typeface="Arial"/>
                <a:cs typeface="Arial"/>
              </a:rPr>
              <a:t> </a:t>
            </a:r>
            <a:r>
              <a:rPr sz="3600" b="1" baseline="2314" dirty="0">
                <a:latin typeface="Arial"/>
                <a:cs typeface="Arial"/>
              </a:rPr>
              <a:t>﴿</a:t>
            </a:r>
            <a:endParaRPr sz="3600" baseline="2314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9816" y="6370320"/>
            <a:ext cx="201168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0504" y="6498335"/>
            <a:ext cx="591311" cy="810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56847" y="7159752"/>
            <a:ext cx="124968" cy="149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6559" y="463295"/>
            <a:ext cx="112774" cy="6845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42047" y="3422903"/>
            <a:ext cx="274320" cy="388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9080" y="6851904"/>
            <a:ext cx="91440" cy="380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10143" y="4056888"/>
            <a:ext cx="192024" cy="2438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9847" y="3904488"/>
            <a:ext cx="161544" cy="1880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42119" y="3651503"/>
            <a:ext cx="146303" cy="18531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1447" y="3752088"/>
            <a:ext cx="112774" cy="13594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35056" y="4044696"/>
            <a:ext cx="152400" cy="1219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4767" y="463295"/>
            <a:ext cx="240791" cy="46360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8967" y="463295"/>
            <a:ext cx="478536" cy="37734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2935" y="807719"/>
            <a:ext cx="146303" cy="3931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4111" y="1161288"/>
            <a:ext cx="213360" cy="3931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96311" y="6967728"/>
            <a:ext cx="48768" cy="548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1864" y="457200"/>
            <a:ext cx="1139825" cy="1344295"/>
          </a:xfrm>
          <a:custGeom>
            <a:avLst/>
            <a:gdLst/>
            <a:ahLst/>
            <a:cxnLst/>
            <a:rect l="l" t="t" r="r" b="b"/>
            <a:pathLst>
              <a:path w="1139825" h="1344295">
                <a:moveTo>
                  <a:pt x="25907" y="0"/>
                </a:moveTo>
                <a:lnTo>
                  <a:pt x="0" y="0"/>
                </a:lnTo>
                <a:lnTo>
                  <a:pt x="332104" y="315722"/>
                </a:lnTo>
                <a:lnTo>
                  <a:pt x="635253" y="648207"/>
                </a:lnTo>
                <a:lnTo>
                  <a:pt x="903351" y="989964"/>
                </a:lnTo>
                <a:lnTo>
                  <a:pt x="1139443" y="1343787"/>
                </a:lnTo>
                <a:lnTo>
                  <a:pt x="1139443" y="1305687"/>
                </a:lnTo>
                <a:lnTo>
                  <a:pt x="912494" y="962405"/>
                </a:lnTo>
                <a:lnTo>
                  <a:pt x="645921" y="629920"/>
                </a:lnTo>
                <a:lnTo>
                  <a:pt x="350392" y="305053"/>
                </a:lnTo>
                <a:lnTo>
                  <a:pt x="2590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32592" y="457200"/>
            <a:ext cx="649605" cy="658495"/>
          </a:xfrm>
          <a:custGeom>
            <a:avLst/>
            <a:gdLst/>
            <a:ahLst/>
            <a:cxnLst/>
            <a:rect l="l" t="t" r="r" b="b"/>
            <a:pathLst>
              <a:path w="649604" h="658494">
                <a:moveTo>
                  <a:pt x="19811" y="0"/>
                </a:moveTo>
                <a:lnTo>
                  <a:pt x="0" y="0"/>
                </a:lnTo>
                <a:lnTo>
                  <a:pt x="345185" y="324611"/>
                </a:lnTo>
                <a:lnTo>
                  <a:pt x="649224" y="658241"/>
                </a:lnTo>
                <a:lnTo>
                  <a:pt x="649224" y="629284"/>
                </a:lnTo>
                <a:lnTo>
                  <a:pt x="354456" y="304800"/>
                </a:lnTo>
                <a:lnTo>
                  <a:pt x="1981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26535" y="460248"/>
            <a:ext cx="182879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46960" y="457200"/>
            <a:ext cx="932815" cy="951230"/>
          </a:xfrm>
          <a:custGeom>
            <a:avLst/>
            <a:gdLst/>
            <a:ahLst/>
            <a:cxnLst/>
            <a:rect l="l" t="t" r="r" b="b"/>
            <a:pathLst>
              <a:path w="932814" h="951230">
                <a:moveTo>
                  <a:pt x="932561" y="0"/>
                </a:moveTo>
                <a:lnTo>
                  <a:pt x="903604" y="0"/>
                </a:lnTo>
                <a:lnTo>
                  <a:pt x="647572" y="210311"/>
                </a:lnTo>
                <a:lnTo>
                  <a:pt x="408431" y="429641"/>
                </a:lnTo>
                <a:lnTo>
                  <a:pt x="190500" y="667384"/>
                </a:lnTo>
                <a:lnTo>
                  <a:pt x="0" y="912622"/>
                </a:lnTo>
                <a:lnTo>
                  <a:pt x="0" y="950722"/>
                </a:lnTo>
                <a:lnTo>
                  <a:pt x="190500" y="685673"/>
                </a:lnTo>
                <a:lnTo>
                  <a:pt x="408431" y="447928"/>
                </a:lnTo>
                <a:lnTo>
                  <a:pt x="656716" y="219455"/>
                </a:lnTo>
                <a:lnTo>
                  <a:pt x="93256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46960" y="457200"/>
            <a:ext cx="429895" cy="401955"/>
          </a:xfrm>
          <a:custGeom>
            <a:avLst/>
            <a:gdLst/>
            <a:ahLst/>
            <a:cxnLst/>
            <a:rect l="l" t="t" r="r" b="b"/>
            <a:pathLst>
              <a:path w="429894" h="401955">
                <a:moveTo>
                  <a:pt x="429387" y="0"/>
                </a:moveTo>
                <a:lnTo>
                  <a:pt x="400303" y="0"/>
                </a:lnTo>
                <a:lnTo>
                  <a:pt x="191007" y="181864"/>
                </a:lnTo>
                <a:lnTo>
                  <a:pt x="0" y="372745"/>
                </a:lnTo>
                <a:lnTo>
                  <a:pt x="0" y="401827"/>
                </a:lnTo>
                <a:lnTo>
                  <a:pt x="200151" y="191007"/>
                </a:lnTo>
                <a:lnTo>
                  <a:pt x="42938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42388" y="4823459"/>
            <a:ext cx="3907154" cy="0"/>
          </a:xfrm>
          <a:custGeom>
            <a:avLst/>
            <a:gdLst/>
            <a:ahLst/>
            <a:cxnLst/>
            <a:rect l="l" t="t" r="r" b="b"/>
            <a:pathLst>
              <a:path w="3907154">
                <a:moveTo>
                  <a:pt x="0" y="0"/>
                </a:moveTo>
                <a:lnTo>
                  <a:pt x="39070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42388" y="1705355"/>
            <a:ext cx="3907154" cy="0"/>
          </a:xfrm>
          <a:custGeom>
            <a:avLst/>
            <a:gdLst/>
            <a:ahLst/>
            <a:cxnLst/>
            <a:rect l="l" t="t" r="r" b="b"/>
            <a:pathLst>
              <a:path w="3907154">
                <a:moveTo>
                  <a:pt x="0" y="0"/>
                </a:moveTo>
                <a:lnTo>
                  <a:pt x="39070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42388" y="3573779"/>
            <a:ext cx="3907154" cy="0"/>
          </a:xfrm>
          <a:custGeom>
            <a:avLst/>
            <a:gdLst/>
            <a:ahLst/>
            <a:cxnLst/>
            <a:rect l="l" t="t" r="r" b="b"/>
            <a:pathLst>
              <a:path w="3907154">
                <a:moveTo>
                  <a:pt x="0" y="0"/>
                </a:moveTo>
                <a:lnTo>
                  <a:pt x="39070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42388" y="2951988"/>
            <a:ext cx="3907154" cy="0"/>
          </a:xfrm>
          <a:custGeom>
            <a:avLst/>
            <a:gdLst/>
            <a:ahLst/>
            <a:cxnLst/>
            <a:rect l="l" t="t" r="r" b="b"/>
            <a:pathLst>
              <a:path w="3907154">
                <a:moveTo>
                  <a:pt x="0" y="0"/>
                </a:moveTo>
                <a:lnTo>
                  <a:pt x="39070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40864" y="2325623"/>
            <a:ext cx="3907154" cy="0"/>
          </a:xfrm>
          <a:custGeom>
            <a:avLst/>
            <a:gdLst/>
            <a:ahLst/>
            <a:cxnLst/>
            <a:rect l="l" t="t" r="r" b="b"/>
            <a:pathLst>
              <a:path w="3907154">
                <a:moveTo>
                  <a:pt x="0" y="0"/>
                </a:moveTo>
                <a:lnTo>
                  <a:pt x="3907028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42388" y="1083563"/>
            <a:ext cx="9138285" cy="0"/>
          </a:xfrm>
          <a:custGeom>
            <a:avLst/>
            <a:gdLst/>
            <a:ahLst/>
            <a:cxnLst/>
            <a:rect l="l" t="t" r="r" b="b"/>
            <a:pathLst>
              <a:path w="9138285">
                <a:moveTo>
                  <a:pt x="0" y="0"/>
                </a:moveTo>
                <a:lnTo>
                  <a:pt x="913777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42388" y="6694931"/>
            <a:ext cx="3907154" cy="0"/>
          </a:xfrm>
          <a:custGeom>
            <a:avLst/>
            <a:gdLst/>
            <a:ahLst/>
            <a:cxnLst/>
            <a:rect l="l" t="t" r="r" b="b"/>
            <a:pathLst>
              <a:path w="3907154">
                <a:moveTo>
                  <a:pt x="0" y="0"/>
                </a:moveTo>
                <a:lnTo>
                  <a:pt x="3907028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42388" y="6073140"/>
            <a:ext cx="3907154" cy="0"/>
          </a:xfrm>
          <a:custGeom>
            <a:avLst/>
            <a:gdLst/>
            <a:ahLst/>
            <a:cxnLst/>
            <a:rect l="l" t="t" r="r" b="b"/>
            <a:pathLst>
              <a:path w="3907154">
                <a:moveTo>
                  <a:pt x="0" y="0"/>
                </a:moveTo>
                <a:lnTo>
                  <a:pt x="3907028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865632" y="938910"/>
            <a:ext cx="5267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095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Posterior</a:t>
            </a:r>
            <a:r>
              <a:rPr sz="3600" spc="-90" dirty="0"/>
              <a:t> </a:t>
            </a:r>
            <a:r>
              <a:rPr sz="3600" spc="-5" dirty="0"/>
              <a:t>Compartment</a:t>
            </a:r>
            <a:endParaRPr sz="3600"/>
          </a:p>
        </p:txBody>
      </p:sp>
      <p:sp>
        <p:nvSpPr>
          <p:cNvPr id="32" name="object 32"/>
          <p:cNvSpPr txBox="1"/>
          <p:nvPr/>
        </p:nvSpPr>
        <p:spPr>
          <a:xfrm>
            <a:off x="1422272" y="1747555"/>
            <a:ext cx="4838700" cy="4719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703070">
              <a:lnSpc>
                <a:spcPct val="110000"/>
              </a:lnSpc>
              <a:spcBef>
                <a:spcPts val="95"/>
              </a:spcBef>
            </a:pP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Muscles</a:t>
            </a:r>
            <a:r>
              <a:rPr sz="28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arranged  </a:t>
            </a:r>
            <a:r>
              <a:rPr sz="2800" spc="10" dirty="0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2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groups:</a:t>
            </a:r>
            <a:endParaRPr sz="2800" dirty="0">
              <a:latin typeface="Verdana"/>
              <a:cs typeface="Verdana"/>
            </a:endParaRPr>
          </a:p>
          <a:p>
            <a:pPr marL="356870" indent="-344170">
              <a:lnSpc>
                <a:spcPct val="100000"/>
              </a:lnSpc>
              <a:spcBef>
                <a:spcPts val="545"/>
              </a:spcBef>
              <a:buClr>
                <a:srgbClr val="FFFFCC"/>
              </a:buClr>
              <a:buSzPct val="60416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dirty="0">
                <a:solidFill>
                  <a:srgbClr val="FFFFFF"/>
                </a:solidFill>
                <a:latin typeface="Verdana"/>
                <a:cs typeface="Verdana"/>
              </a:rPr>
              <a:t>Lateral:</a:t>
            </a:r>
            <a:r>
              <a:rPr sz="2400" b="1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Verdana"/>
                <a:cs typeface="Verdana"/>
              </a:rPr>
              <a:t>I-II</a:t>
            </a:r>
            <a:endParaRPr sz="2400" dirty="0">
              <a:latin typeface="Verdana"/>
              <a:cs typeface="Verdana"/>
            </a:endParaRPr>
          </a:p>
          <a:p>
            <a:pPr marL="356870" indent="-344170">
              <a:lnSpc>
                <a:spcPct val="100000"/>
              </a:lnSpc>
              <a:spcBef>
                <a:spcPts val="190"/>
              </a:spcBef>
              <a:buClr>
                <a:srgbClr val="FFFFCC"/>
              </a:buClr>
              <a:buSzPct val="60416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5" dirty="0">
                <a:solidFill>
                  <a:srgbClr val="FFFFFF"/>
                </a:solidFill>
                <a:latin typeface="Verdana"/>
                <a:cs typeface="Verdana"/>
              </a:rPr>
              <a:t>Superficial:</a:t>
            </a:r>
            <a:r>
              <a:rPr sz="2400" b="1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Verdana"/>
                <a:cs typeface="Verdana"/>
              </a:rPr>
              <a:t>1-5</a:t>
            </a:r>
            <a:endParaRPr sz="2400" dirty="0">
              <a:latin typeface="Verdana"/>
              <a:cs typeface="Verdana"/>
            </a:endParaRPr>
          </a:p>
          <a:p>
            <a:pPr marL="356870" indent="-344170">
              <a:lnSpc>
                <a:spcPts val="2795"/>
              </a:lnSpc>
              <a:spcBef>
                <a:spcPts val="195"/>
              </a:spcBef>
              <a:buClr>
                <a:srgbClr val="FFFFCC"/>
              </a:buClr>
              <a:buSzPct val="60416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b="1" spc="-10" dirty="0">
                <a:solidFill>
                  <a:srgbClr val="FFFFFF"/>
                </a:solidFill>
                <a:latin typeface="Verdana"/>
                <a:cs typeface="Verdana"/>
              </a:rPr>
              <a:t>Deep: </a:t>
            </a:r>
            <a:r>
              <a:rPr sz="2400" b="1" spc="-5" dirty="0">
                <a:solidFill>
                  <a:srgbClr val="FFFFFF"/>
                </a:solidFill>
                <a:latin typeface="Verdana"/>
                <a:cs typeface="Verdana"/>
              </a:rPr>
              <a:t>1-5</a:t>
            </a:r>
            <a:endParaRPr sz="2400" dirty="0">
              <a:latin typeface="Verdana"/>
              <a:cs typeface="Verdana"/>
            </a:endParaRPr>
          </a:p>
          <a:p>
            <a:pPr marL="356870" marR="5080" indent="-344170">
              <a:lnSpc>
                <a:spcPct val="75800"/>
              </a:lnSpc>
              <a:spcBef>
                <a:spcPts val="615"/>
              </a:spcBef>
              <a:buClr>
                <a:srgbClr val="FFFFCC"/>
              </a:buClr>
              <a:buSzPct val="60416"/>
              <a:buFont typeface="Wingdings"/>
              <a:buChar char=""/>
              <a:tabLst>
                <a:tab pos="356870" algn="l"/>
                <a:tab pos="357505" algn="l"/>
                <a:tab pos="4825365" algn="l"/>
              </a:tabLst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Mos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0064CC"/>
                  </a:solidFill>
                </a:uFill>
                <a:latin typeface="Verdana"/>
                <a:cs typeface="Verdana"/>
              </a:rPr>
              <a:t>t</a:t>
            </a:r>
            <a:r>
              <a:rPr sz="2400" u="heavy" spc="-40" dirty="0">
                <a:solidFill>
                  <a:srgbClr val="FFFFFF"/>
                </a:solidFill>
                <a:uFill>
                  <a:solidFill>
                    <a:srgbClr val="0064CC"/>
                  </a:solidFill>
                </a:uFill>
                <a:latin typeface="Verdana"/>
                <a:cs typeface="Verdana"/>
              </a:rPr>
              <a:t> </a:t>
            </a:r>
            <a:r>
              <a:rPr sz="2400" u="heavy" spc="-10" dirty="0">
                <a:solidFill>
                  <a:srgbClr val="FFFFFF"/>
                </a:solidFill>
                <a:uFill>
                  <a:solidFill>
                    <a:srgbClr val="0064CC"/>
                  </a:solidFill>
                </a:uFill>
                <a:latin typeface="Verdana"/>
                <a:cs typeface="Verdana"/>
              </a:rPr>
              <a:t>originates</a:t>
            </a:r>
            <a:r>
              <a:rPr sz="2400" u="heavy" spc="-75" dirty="0">
                <a:solidFill>
                  <a:srgbClr val="FFFFFF"/>
                </a:solidFill>
                <a:uFill>
                  <a:solidFill>
                    <a:srgbClr val="0064CC"/>
                  </a:solidFill>
                </a:uFill>
                <a:latin typeface="Verdana"/>
                <a:cs typeface="Verdana"/>
              </a:rPr>
              <a:t> </a:t>
            </a:r>
            <a:r>
              <a:rPr sz="2400" u="heavy" dirty="0">
                <a:solidFill>
                  <a:srgbClr val="FFFFFF"/>
                </a:solidFill>
                <a:uFill>
                  <a:solidFill>
                    <a:srgbClr val="0064CC"/>
                  </a:solidFill>
                </a:uFill>
                <a:latin typeface="Verdana"/>
                <a:cs typeface="Verdana"/>
              </a:rPr>
              <a:t>from 	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     </a:t>
            </a:r>
            <a:r>
              <a:rPr sz="2400" spc="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CEO.</a:t>
            </a:r>
            <a:endParaRPr sz="2400" dirty="0">
              <a:latin typeface="Verdana"/>
              <a:cs typeface="Verdana"/>
            </a:endParaRPr>
          </a:p>
          <a:p>
            <a:pPr marL="356870" marR="1573530" indent="-344170">
              <a:lnSpc>
                <a:spcPct val="76700"/>
              </a:lnSpc>
              <a:spcBef>
                <a:spcPts val="505"/>
              </a:spcBef>
              <a:buClr>
                <a:srgbClr val="FFFFCC"/>
              </a:buClr>
              <a:buSzPct val="60416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All supply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sz="24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radial 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nerve.</a:t>
            </a:r>
            <a:endParaRPr sz="2400" dirty="0">
              <a:latin typeface="Verdana"/>
              <a:cs typeface="Verdana"/>
            </a:endParaRPr>
          </a:p>
          <a:p>
            <a:pPr marL="356870" indent="-344170">
              <a:lnSpc>
                <a:spcPts val="2355"/>
              </a:lnSpc>
              <a:buClr>
                <a:srgbClr val="FFFFCC"/>
              </a:buClr>
              <a:buSzPct val="60416"/>
              <a:buFont typeface="Wingdings"/>
              <a:buChar char=""/>
              <a:tabLst>
                <a:tab pos="356870" algn="l"/>
                <a:tab pos="357505" algn="l"/>
                <a:tab pos="4825365" algn="l"/>
              </a:tabLst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Sup</a:t>
            </a:r>
            <a:r>
              <a:rPr sz="2400" u="heavy" spc="-10" dirty="0">
                <a:solidFill>
                  <a:srgbClr val="FFFFFF"/>
                </a:solidFill>
                <a:uFill>
                  <a:solidFill>
                    <a:srgbClr val="003975"/>
                  </a:solidFill>
                </a:uFill>
                <a:latin typeface="Verdana"/>
                <a:cs typeface="Verdana"/>
              </a:rPr>
              <a:t>ply 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003975"/>
                  </a:solidFill>
                </a:uFill>
                <a:latin typeface="Verdana"/>
                <a:cs typeface="Verdana"/>
              </a:rPr>
              <a:t>by</a:t>
            </a:r>
            <a:r>
              <a:rPr sz="2400" u="heavy" spc="-55" dirty="0">
                <a:solidFill>
                  <a:srgbClr val="FFFFFF"/>
                </a:solidFill>
                <a:uFill>
                  <a:solidFill>
                    <a:srgbClr val="003975"/>
                  </a:solidFill>
                </a:uFill>
                <a:latin typeface="Verdana"/>
                <a:cs typeface="Verdana"/>
              </a:rPr>
              <a:t> </a:t>
            </a:r>
            <a:r>
              <a:rPr sz="2400" u="heavy" spc="-5" dirty="0" err="1" smtClean="0">
                <a:solidFill>
                  <a:srgbClr val="FFFFFF"/>
                </a:solidFill>
                <a:uFill>
                  <a:solidFill>
                    <a:srgbClr val="003975"/>
                  </a:solidFill>
                </a:uFill>
                <a:latin typeface="Verdana"/>
                <a:cs typeface="Verdana"/>
              </a:rPr>
              <a:t>pro</a:t>
            </a:r>
            <a:r>
              <a:rPr lang="en-US" sz="2400" u="heavy" spc="-5" dirty="0" err="1" smtClean="0">
                <a:solidFill>
                  <a:srgbClr val="FFFFFF"/>
                </a:solidFill>
                <a:uFill>
                  <a:solidFill>
                    <a:srgbClr val="003975"/>
                  </a:solidFill>
                </a:uFill>
                <a:latin typeface="Verdana"/>
                <a:cs typeface="Verdana"/>
              </a:rPr>
              <a:t>f</a:t>
            </a:r>
            <a:r>
              <a:rPr sz="2400" u="heavy" spc="-5" dirty="0" err="1" smtClean="0">
                <a:solidFill>
                  <a:srgbClr val="FFFFFF"/>
                </a:solidFill>
                <a:uFill>
                  <a:solidFill>
                    <a:srgbClr val="003975"/>
                  </a:solidFill>
                </a:uFill>
                <a:latin typeface="Verdana"/>
                <a:cs typeface="Verdana"/>
              </a:rPr>
              <a:t>unda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003975"/>
                  </a:solidFill>
                </a:uFill>
                <a:latin typeface="Verdana"/>
                <a:cs typeface="Verdana"/>
              </a:rPr>
              <a:t>	</a:t>
            </a:r>
            <a:endParaRPr sz="2400" dirty="0">
              <a:latin typeface="Verdana"/>
              <a:cs typeface="Verdana"/>
            </a:endParaRPr>
          </a:p>
          <a:p>
            <a:pPr marL="356870" marR="1170305">
              <a:lnSpc>
                <a:spcPct val="75800"/>
              </a:lnSpc>
              <a:spcBef>
                <a:spcPts val="360"/>
              </a:spcBef>
            </a:pP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brachii+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posterior  interosseous</a:t>
            </a:r>
            <a:r>
              <a:rPr sz="24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arteries.</a:t>
            </a:r>
            <a:endParaRPr sz="2400" dirty="0">
              <a:latin typeface="Verdana"/>
              <a:cs typeface="Verdana"/>
            </a:endParaRPr>
          </a:p>
          <a:p>
            <a:pPr marL="356870" indent="-344170">
              <a:lnSpc>
                <a:spcPct val="100000"/>
              </a:lnSpc>
              <a:spcBef>
                <a:spcPts val="220"/>
              </a:spcBef>
              <a:buClr>
                <a:srgbClr val="FFFFCC"/>
              </a:buClr>
              <a:buSzPct val="60416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Most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Extend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wrist</a:t>
            </a:r>
            <a:r>
              <a:rPr sz="24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joint.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1415712" y="1245869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0" y="0"/>
                </a:moveTo>
                <a:lnTo>
                  <a:pt x="28575" y="0"/>
                </a:lnTo>
              </a:path>
            </a:pathLst>
          </a:custGeom>
          <a:ln w="28575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6251447" y="1248155"/>
          <a:ext cx="5140325" cy="59678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40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41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28575">
                      <a:solidFill>
                        <a:srgbClr val="31CCCC"/>
                      </a:solidFill>
                      <a:prstDash val="solid"/>
                    </a:lnR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0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28575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0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28575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28575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40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28575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40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28575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40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28575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397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40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28575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3975"/>
                      </a:solidFill>
                      <a:prstDash val="solid"/>
                    </a:lnT>
                    <a:lnB w="19050">
                      <a:solidFill>
                        <a:srgbClr val="00397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33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28575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3975"/>
                      </a:solidFill>
                      <a:prstDash val="solid"/>
                    </a:lnT>
                    <a:lnB w="19050">
                      <a:solidFill>
                        <a:srgbClr val="00397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26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28575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3975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5" name="object 35"/>
          <p:cNvSpPr/>
          <p:nvPr/>
        </p:nvSpPr>
        <p:spPr>
          <a:xfrm>
            <a:off x="6352032" y="1368552"/>
            <a:ext cx="5038344" cy="57241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26123" y="1284732"/>
            <a:ext cx="5133340" cy="0"/>
          </a:xfrm>
          <a:custGeom>
            <a:avLst/>
            <a:gdLst/>
            <a:ahLst/>
            <a:cxnLst/>
            <a:rect l="l" t="t" r="r" b="b"/>
            <a:pathLst>
              <a:path w="5133340">
                <a:moveTo>
                  <a:pt x="0" y="0"/>
                </a:moveTo>
                <a:lnTo>
                  <a:pt x="5132832" y="0"/>
                </a:lnTo>
              </a:path>
            </a:pathLst>
          </a:custGeom>
          <a:ln w="7620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326123" y="7179564"/>
            <a:ext cx="5132705" cy="0"/>
          </a:xfrm>
          <a:custGeom>
            <a:avLst/>
            <a:gdLst/>
            <a:ahLst/>
            <a:cxnLst/>
            <a:rect l="l" t="t" r="r" b="b"/>
            <a:pathLst>
              <a:path w="5132705">
                <a:moveTo>
                  <a:pt x="0" y="0"/>
                </a:moveTo>
                <a:lnTo>
                  <a:pt x="5132705" y="0"/>
                </a:lnTo>
              </a:path>
            </a:pathLst>
          </a:custGeom>
          <a:ln w="7620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376415" y="1359408"/>
            <a:ext cx="5029200" cy="0"/>
          </a:xfrm>
          <a:custGeom>
            <a:avLst/>
            <a:gdLst/>
            <a:ahLst/>
            <a:cxnLst/>
            <a:rect l="l" t="t" r="r" b="b"/>
            <a:pathLst>
              <a:path w="5029200">
                <a:moveTo>
                  <a:pt x="0" y="0"/>
                </a:moveTo>
                <a:lnTo>
                  <a:pt x="5029200" y="0"/>
                </a:lnTo>
              </a:path>
            </a:pathLst>
          </a:custGeom>
          <a:ln w="2438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377940" y="7100316"/>
            <a:ext cx="5029200" cy="0"/>
          </a:xfrm>
          <a:custGeom>
            <a:avLst/>
            <a:gdLst/>
            <a:ahLst/>
            <a:cxnLst/>
            <a:rect l="l" t="t" r="r" b="b"/>
            <a:pathLst>
              <a:path w="5029200">
                <a:moveTo>
                  <a:pt x="0" y="0"/>
                </a:moveTo>
                <a:lnTo>
                  <a:pt x="5029200" y="0"/>
                </a:lnTo>
              </a:path>
            </a:pathLst>
          </a:custGeom>
          <a:ln w="27432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99160" y="914400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19" h="45719">
                <a:moveTo>
                  <a:pt x="0" y="45720"/>
                </a:moveTo>
                <a:lnTo>
                  <a:pt x="45719" y="45720"/>
                </a:lnTo>
                <a:lnTo>
                  <a:pt x="45719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99160" y="914400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19" h="45719">
                <a:moveTo>
                  <a:pt x="0" y="45720"/>
                </a:moveTo>
                <a:lnTo>
                  <a:pt x="45719" y="45720"/>
                </a:lnTo>
                <a:lnTo>
                  <a:pt x="45719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ln w="24384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53439" y="914400"/>
            <a:ext cx="5291455" cy="634365"/>
          </a:xfrm>
          <a:custGeom>
            <a:avLst/>
            <a:gdLst/>
            <a:ahLst/>
            <a:cxnLst/>
            <a:rect l="l" t="t" r="r" b="b"/>
            <a:pathLst>
              <a:path w="5291455" h="634365">
                <a:moveTo>
                  <a:pt x="0" y="633984"/>
                </a:moveTo>
                <a:lnTo>
                  <a:pt x="5291328" y="633984"/>
                </a:lnTo>
                <a:lnTo>
                  <a:pt x="5291328" y="0"/>
                </a:lnTo>
                <a:lnTo>
                  <a:pt x="0" y="0"/>
                </a:lnTo>
                <a:lnTo>
                  <a:pt x="0" y="633984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1705081" y="6676135"/>
            <a:ext cx="318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16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9816" y="6370320"/>
            <a:ext cx="201168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0504" y="6498335"/>
            <a:ext cx="591311" cy="810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56847" y="7159752"/>
            <a:ext cx="124968" cy="149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6559" y="463295"/>
            <a:ext cx="112774" cy="6845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42047" y="3422903"/>
            <a:ext cx="274320" cy="388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9080" y="6851904"/>
            <a:ext cx="91440" cy="380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10143" y="4056888"/>
            <a:ext cx="192024" cy="2438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9847" y="3904488"/>
            <a:ext cx="161544" cy="1880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42119" y="3651503"/>
            <a:ext cx="146303" cy="18531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1447" y="3752088"/>
            <a:ext cx="112774" cy="13594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35056" y="4044696"/>
            <a:ext cx="152400" cy="1219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4767" y="463295"/>
            <a:ext cx="240791" cy="46360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8967" y="463295"/>
            <a:ext cx="478536" cy="37734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2935" y="807719"/>
            <a:ext cx="146303" cy="3931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4111" y="1161288"/>
            <a:ext cx="213360" cy="3931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96311" y="6967728"/>
            <a:ext cx="48768" cy="548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1864" y="457200"/>
            <a:ext cx="1139825" cy="1344295"/>
          </a:xfrm>
          <a:custGeom>
            <a:avLst/>
            <a:gdLst/>
            <a:ahLst/>
            <a:cxnLst/>
            <a:rect l="l" t="t" r="r" b="b"/>
            <a:pathLst>
              <a:path w="1139825" h="1344295">
                <a:moveTo>
                  <a:pt x="25907" y="0"/>
                </a:moveTo>
                <a:lnTo>
                  <a:pt x="0" y="0"/>
                </a:lnTo>
                <a:lnTo>
                  <a:pt x="332104" y="315722"/>
                </a:lnTo>
                <a:lnTo>
                  <a:pt x="635253" y="648207"/>
                </a:lnTo>
                <a:lnTo>
                  <a:pt x="903351" y="989964"/>
                </a:lnTo>
                <a:lnTo>
                  <a:pt x="1139443" y="1343787"/>
                </a:lnTo>
                <a:lnTo>
                  <a:pt x="1139443" y="1305687"/>
                </a:lnTo>
                <a:lnTo>
                  <a:pt x="912494" y="962405"/>
                </a:lnTo>
                <a:lnTo>
                  <a:pt x="645921" y="629920"/>
                </a:lnTo>
                <a:lnTo>
                  <a:pt x="350392" y="305053"/>
                </a:lnTo>
                <a:lnTo>
                  <a:pt x="2590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32592" y="457200"/>
            <a:ext cx="649605" cy="658495"/>
          </a:xfrm>
          <a:custGeom>
            <a:avLst/>
            <a:gdLst/>
            <a:ahLst/>
            <a:cxnLst/>
            <a:rect l="l" t="t" r="r" b="b"/>
            <a:pathLst>
              <a:path w="649604" h="658494">
                <a:moveTo>
                  <a:pt x="19811" y="0"/>
                </a:moveTo>
                <a:lnTo>
                  <a:pt x="0" y="0"/>
                </a:lnTo>
                <a:lnTo>
                  <a:pt x="345185" y="324611"/>
                </a:lnTo>
                <a:lnTo>
                  <a:pt x="649224" y="658241"/>
                </a:lnTo>
                <a:lnTo>
                  <a:pt x="649224" y="629284"/>
                </a:lnTo>
                <a:lnTo>
                  <a:pt x="354456" y="304800"/>
                </a:lnTo>
                <a:lnTo>
                  <a:pt x="1981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26535" y="460248"/>
            <a:ext cx="182879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46960" y="457200"/>
            <a:ext cx="932815" cy="951230"/>
          </a:xfrm>
          <a:custGeom>
            <a:avLst/>
            <a:gdLst/>
            <a:ahLst/>
            <a:cxnLst/>
            <a:rect l="l" t="t" r="r" b="b"/>
            <a:pathLst>
              <a:path w="932814" h="951230">
                <a:moveTo>
                  <a:pt x="932561" y="0"/>
                </a:moveTo>
                <a:lnTo>
                  <a:pt x="903604" y="0"/>
                </a:lnTo>
                <a:lnTo>
                  <a:pt x="647572" y="210311"/>
                </a:lnTo>
                <a:lnTo>
                  <a:pt x="408431" y="429641"/>
                </a:lnTo>
                <a:lnTo>
                  <a:pt x="190500" y="667384"/>
                </a:lnTo>
                <a:lnTo>
                  <a:pt x="0" y="912622"/>
                </a:lnTo>
                <a:lnTo>
                  <a:pt x="0" y="950722"/>
                </a:lnTo>
                <a:lnTo>
                  <a:pt x="190500" y="685673"/>
                </a:lnTo>
                <a:lnTo>
                  <a:pt x="408431" y="447928"/>
                </a:lnTo>
                <a:lnTo>
                  <a:pt x="656716" y="219455"/>
                </a:lnTo>
                <a:lnTo>
                  <a:pt x="93256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46960" y="457200"/>
            <a:ext cx="429895" cy="401955"/>
          </a:xfrm>
          <a:custGeom>
            <a:avLst/>
            <a:gdLst/>
            <a:ahLst/>
            <a:cxnLst/>
            <a:rect l="l" t="t" r="r" b="b"/>
            <a:pathLst>
              <a:path w="429894" h="401955">
                <a:moveTo>
                  <a:pt x="429387" y="0"/>
                </a:moveTo>
                <a:lnTo>
                  <a:pt x="400303" y="0"/>
                </a:lnTo>
                <a:lnTo>
                  <a:pt x="191007" y="181864"/>
                </a:lnTo>
                <a:lnTo>
                  <a:pt x="0" y="372745"/>
                </a:lnTo>
                <a:lnTo>
                  <a:pt x="0" y="401827"/>
                </a:lnTo>
                <a:lnTo>
                  <a:pt x="200151" y="191007"/>
                </a:lnTo>
                <a:lnTo>
                  <a:pt x="42938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657331" y="4823459"/>
            <a:ext cx="822960" cy="0"/>
          </a:xfrm>
          <a:custGeom>
            <a:avLst/>
            <a:gdLst/>
            <a:ahLst/>
            <a:cxnLst/>
            <a:rect l="l" t="t" r="r" b="b"/>
            <a:pathLst>
              <a:path w="822959">
                <a:moveTo>
                  <a:pt x="0" y="0"/>
                </a:moveTo>
                <a:lnTo>
                  <a:pt x="822706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84164" y="4823459"/>
            <a:ext cx="4721860" cy="0"/>
          </a:xfrm>
          <a:custGeom>
            <a:avLst/>
            <a:gdLst/>
            <a:ahLst/>
            <a:cxnLst/>
            <a:rect l="l" t="t" r="r" b="b"/>
            <a:pathLst>
              <a:path w="4721859">
                <a:moveTo>
                  <a:pt x="0" y="0"/>
                </a:moveTo>
                <a:lnTo>
                  <a:pt x="47213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42388" y="4823459"/>
            <a:ext cx="3489960" cy="0"/>
          </a:xfrm>
          <a:custGeom>
            <a:avLst/>
            <a:gdLst/>
            <a:ahLst/>
            <a:cxnLst/>
            <a:rect l="l" t="t" r="r" b="b"/>
            <a:pathLst>
              <a:path w="3489960">
                <a:moveTo>
                  <a:pt x="0" y="0"/>
                </a:moveTo>
                <a:lnTo>
                  <a:pt x="34894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655807" y="4197096"/>
            <a:ext cx="822960" cy="0"/>
          </a:xfrm>
          <a:custGeom>
            <a:avLst/>
            <a:gdLst/>
            <a:ahLst/>
            <a:cxnLst/>
            <a:rect l="l" t="t" r="r" b="b"/>
            <a:pathLst>
              <a:path w="822959">
                <a:moveTo>
                  <a:pt x="0" y="0"/>
                </a:moveTo>
                <a:lnTo>
                  <a:pt x="822706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82640" y="4197096"/>
            <a:ext cx="4721860" cy="0"/>
          </a:xfrm>
          <a:custGeom>
            <a:avLst/>
            <a:gdLst/>
            <a:ahLst/>
            <a:cxnLst/>
            <a:rect l="l" t="t" r="r" b="b"/>
            <a:pathLst>
              <a:path w="4721859">
                <a:moveTo>
                  <a:pt x="0" y="0"/>
                </a:moveTo>
                <a:lnTo>
                  <a:pt x="472135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40864" y="4197096"/>
            <a:ext cx="3489960" cy="0"/>
          </a:xfrm>
          <a:custGeom>
            <a:avLst/>
            <a:gdLst/>
            <a:ahLst/>
            <a:cxnLst/>
            <a:rect l="l" t="t" r="r" b="b"/>
            <a:pathLst>
              <a:path w="3489960">
                <a:moveTo>
                  <a:pt x="0" y="0"/>
                </a:moveTo>
                <a:lnTo>
                  <a:pt x="348945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655807" y="5446776"/>
            <a:ext cx="822960" cy="0"/>
          </a:xfrm>
          <a:custGeom>
            <a:avLst/>
            <a:gdLst/>
            <a:ahLst/>
            <a:cxnLst/>
            <a:rect l="l" t="t" r="r" b="b"/>
            <a:pathLst>
              <a:path w="822959">
                <a:moveTo>
                  <a:pt x="0" y="0"/>
                </a:moveTo>
                <a:lnTo>
                  <a:pt x="822706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82640" y="5446776"/>
            <a:ext cx="4721860" cy="0"/>
          </a:xfrm>
          <a:custGeom>
            <a:avLst/>
            <a:gdLst/>
            <a:ahLst/>
            <a:cxnLst/>
            <a:rect l="l" t="t" r="r" b="b"/>
            <a:pathLst>
              <a:path w="4721859">
                <a:moveTo>
                  <a:pt x="0" y="0"/>
                </a:moveTo>
                <a:lnTo>
                  <a:pt x="472135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40864" y="5446776"/>
            <a:ext cx="3489960" cy="0"/>
          </a:xfrm>
          <a:custGeom>
            <a:avLst/>
            <a:gdLst/>
            <a:ahLst/>
            <a:cxnLst/>
            <a:rect l="l" t="t" r="r" b="b"/>
            <a:pathLst>
              <a:path w="3489960">
                <a:moveTo>
                  <a:pt x="0" y="0"/>
                </a:moveTo>
                <a:lnTo>
                  <a:pt x="348945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657331" y="1705355"/>
            <a:ext cx="822960" cy="0"/>
          </a:xfrm>
          <a:custGeom>
            <a:avLst/>
            <a:gdLst/>
            <a:ahLst/>
            <a:cxnLst/>
            <a:rect l="l" t="t" r="r" b="b"/>
            <a:pathLst>
              <a:path w="822959">
                <a:moveTo>
                  <a:pt x="0" y="0"/>
                </a:moveTo>
                <a:lnTo>
                  <a:pt x="822706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84164" y="1705355"/>
            <a:ext cx="4721860" cy="0"/>
          </a:xfrm>
          <a:custGeom>
            <a:avLst/>
            <a:gdLst/>
            <a:ahLst/>
            <a:cxnLst/>
            <a:rect l="l" t="t" r="r" b="b"/>
            <a:pathLst>
              <a:path w="4721859">
                <a:moveTo>
                  <a:pt x="0" y="0"/>
                </a:moveTo>
                <a:lnTo>
                  <a:pt x="47213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42388" y="1705355"/>
            <a:ext cx="3489960" cy="0"/>
          </a:xfrm>
          <a:custGeom>
            <a:avLst/>
            <a:gdLst/>
            <a:ahLst/>
            <a:cxnLst/>
            <a:rect l="l" t="t" r="r" b="b"/>
            <a:pathLst>
              <a:path w="3489960">
                <a:moveTo>
                  <a:pt x="0" y="0"/>
                </a:moveTo>
                <a:lnTo>
                  <a:pt x="34894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657331" y="3573779"/>
            <a:ext cx="822960" cy="0"/>
          </a:xfrm>
          <a:custGeom>
            <a:avLst/>
            <a:gdLst/>
            <a:ahLst/>
            <a:cxnLst/>
            <a:rect l="l" t="t" r="r" b="b"/>
            <a:pathLst>
              <a:path w="822959">
                <a:moveTo>
                  <a:pt x="0" y="0"/>
                </a:moveTo>
                <a:lnTo>
                  <a:pt x="822706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84164" y="3573779"/>
            <a:ext cx="4721860" cy="0"/>
          </a:xfrm>
          <a:custGeom>
            <a:avLst/>
            <a:gdLst/>
            <a:ahLst/>
            <a:cxnLst/>
            <a:rect l="l" t="t" r="r" b="b"/>
            <a:pathLst>
              <a:path w="4721859">
                <a:moveTo>
                  <a:pt x="0" y="0"/>
                </a:moveTo>
                <a:lnTo>
                  <a:pt x="47213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42388" y="3573779"/>
            <a:ext cx="3489960" cy="0"/>
          </a:xfrm>
          <a:custGeom>
            <a:avLst/>
            <a:gdLst/>
            <a:ahLst/>
            <a:cxnLst/>
            <a:rect l="l" t="t" r="r" b="b"/>
            <a:pathLst>
              <a:path w="3489960">
                <a:moveTo>
                  <a:pt x="0" y="0"/>
                </a:moveTo>
                <a:lnTo>
                  <a:pt x="34894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657331" y="2951988"/>
            <a:ext cx="822960" cy="0"/>
          </a:xfrm>
          <a:custGeom>
            <a:avLst/>
            <a:gdLst/>
            <a:ahLst/>
            <a:cxnLst/>
            <a:rect l="l" t="t" r="r" b="b"/>
            <a:pathLst>
              <a:path w="822959">
                <a:moveTo>
                  <a:pt x="0" y="0"/>
                </a:moveTo>
                <a:lnTo>
                  <a:pt x="822706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84164" y="2951988"/>
            <a:ext cx="4721860" cy="0"/>
          </a:xfrm>
          <a:custGeom>
            <a:avLst/>
            <a:gdLst/>
            <a:ahLst/>
            <a:cxnLst/>
            <a:rect l="l" t="t" r="r" b="b"/>
            <a:pathLst>
              <a:path w="4721859">
                <a:moveTo>
                  <a:pt x="0" y="0"/>
                </a:moveTo>
                <a:lnTo>
                  <a:pt x="47213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42388" y="2951988"/>
            <a:ext cx="3489960" cy="0"/>
          </a:xfrm>
          <a:custGeom>
            <a:avLst/>
            <a:gdLst/>
            <a:ahLst/>
            <a:cxnLst/>
            <a:rect l="l" t="t" r="r" b="b"/>
            <a:pathLst>
              <a:path w="3489960">
                <a:moveTo>
                  <a:pt x="0" y="0"/>
                </a:moveTo>
                <a:lnTo>
                  <a:pt x="34894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655807" y="2325623"/>
            <a:ext cx="822960" cy="0"/>
          </a:xfrm>
          <a:custGeom>
            <a:avLst/>
            <a:gdLst/>
            <a:ahLst/>
            <a:cxnLst/>
            <a:rect l="l" t="t" r="r" b="b"/>
            <a:pathLst>
              <a:path w="822959">
                <a:moveTo>
                  <a:pt x="0" y="0"/>
                </a:moveTo>
                <a:lnTo>
                  <a:pt x="822706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82640" y="2325623"/>
            <a:ext cx="4721860" cy="0"/>
          </a:xfrm>
          <a:custGeom>
            <a:avLst/>
            <a:gdLst/>
            <a:ahLst/>
            <a:cxnLst/>
            <a:rect l="l" t="t" r="r" b="b"/>
            <a:pathLst>
              <a:path w="4721859">
                <a:moveTo>
                  <a:pt x="0" y="0"/>
                </a:moveTo>
                <a:lnTo>
                  <a:pt x="472135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40864" y="2325623"/>
            <a:ext cx="3489960" cy="0"/>
          </a:xfrm>
          <a:custGeom>
            <a:avLst/>
            <a:gdLst/>
            <a:ahLst/>
            <a:cxnLst/>
            <a:rect l="l" t="t" r="r" b="b"/>
            <a:pathLst>
              <a:path w="3489960">
                <a:moveTo>
                  <a:pt x="0" y="0"/>
                </a:moveTo>
                <a:lnTo>
                  <a:pt x="348945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657331" y="1083563"/>
            <a:ext cx="822960" cy="0"/>
          </a:xfrm>
          <a:custGeom>
            <a:avLst/>
            <a:gdLst/>
            <a:ahLst/>
            <a:cxnLst/>
            <a:rect l="l" t="t" r="r" b="b"/>
            <a:pathLst>
              <a:path w="822959">
                <a:moveTo>
                  <a:pt x="0" y="0"/>
                </a:moveTo>
                <a:lnTo>
                  <a:pt x="822706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84164" y="1083563"/>
            <a:ext cx="4721860" cy="0"/>
          </a:xfrm>
          <a:custGeom>
            <a:avLst/>
            <a:gdLst/>
            <a:ahLst/>
            <a:cxnLst/>
            <a:rect l="l" t="t" r="r" b="b"/>
            <a:pathLst>
              <a:path w="4721859">
                <a:moveTo>
                  <a:pt x="0" y="0"/>
                </a:moveTo>
                <a:lnTo>
                  <a:pt x="47213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342388" y="1083563"/>
            <a:ext cx="3489960" cy="0"/>
          </a:xfrm>
          <a:custGeom>
            <a:avLst/>
            <a:gdLst/>
            <a:ahLst/>
            <a:cxnLst/>
            <a:rect l="l" t="t" r="r" b="b"/>
            <a:pathLst>
              <a:path w="3489960">
                <a:moveTo>
                  <a:pt x="0" y="0"/>
                </a:moveTo>
                <a:lnTo>
                  <a:pt x="34894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657331" y="6694931"/>
            <a:ext cx="822960" cy="0"/>
          </a:xfrm>
          <a:custGeom>
            <a:avLst/>
            <a:gdLst/>
            <a:ahLst/>
            <a:cxnLst/>
            <a:rect l="l" t="t" r="r" b="b"/>
            <a:pathLst>
              <a:path w="822959">
                <a:moveTo>
                  <a:pt x="0" y="0"/>
                </a:moveTo>
                <a:lnTo>
                  <a:pt x="822706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84164" y="6694931"/>
            <a:ext cx="4721860" cy="0"/>
          </a:xfrm>
          <a:custGeom>
            <a:avLst/>
            <a:gdLst/>
            <a:ahLst/>
            <a:cxnLst/>
            <a:rect l="l" t="t" r="r" b="b"/>
            <a:pathLst>
              <a:path w="4721859">
                <a:moveTo>
                  <a:pt x="0" y="0"/>
                </a:moveTo>
                <a:lnTo>
                  <a:pt x="472135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342388" y="6694931"/>
            <a:ext cx="3489960" cy="0"/>
          </a:xfrm>
          <a:custGeom>
            <a:avLst/>
            <a:gdLst/>
            <a:ahLst/>
            <a:cxnLst/>
            <a:rect l="l" t="t" r="r" b="b"/>
            <a:pathLst>
              <a:path w="3489960">
                <a:moveTo>
                  <a:pt x="0" y="0"/>
                </a:moveTo>
                <a:lnTo>
                  <a:pt x="348945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657331" y="6073140"/>
            <a:ext cx="822960" cy="0"/>
          </a:xfrm>
          <a:custGeom>
            <a:avLst/>
            <a:gdLst/>
            <a:ahLst/>
            <a:cxnLst/>
            <a:rect l="l" t="t" r="r" b="b"/>
            <a:pathLst>
              <a:path w="822959">
                <a:moveTo>
                  <a:pt x="0" y="0"/>
                </a:moveTo>
                <a:lnTo>
                  <a:pt x="822706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84164" y="6073140"/>
            <a:ext cx="4721860" cy="0"/>
          </a:xfrm>
          <a:custGeom>
            <a:avLst/>
            <a:gdLst/>
            <a:ahLst/>
            <a:cxnLst/>
            <a:rect l="l" t="t" r="r" b="b"/>
            <a:pathLst>
              <a:path w="4721859">
                <a:moveTo>
                  <a:pt x="0" y="0"/>
                </a:moveTo>
                <a:lnTo>
                  <a:pt x="472135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42388" y="6073140"/>
            <a:ext cx="3489960" cy="0"/>
          </a:xfrm>
          <a:custGeom>
            <a:avLst/>
            <a:gdLst/>
            <a:ahLst/>
            <a:cxnLst/>
            <a:rect l="l" t="t" r="r" b="b"/>
            <a:pathLst>
              <a:path w="3489960">
                <a:moveTo>
                  <a:pt x="0" y="0"/>
                </a:moveTo>
                <a:lnTo>
                  <a:pt x="348945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2874391" y="6737095"/>
            <a:ext cx="84836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Spring</a:t>
            </a:r>
            <a:r>
              <a:rPr sz="1000" spc="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2019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673344" y="6737095"/>
            <a:ext cx="17653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Dr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837554" y="6749412"/>
            <a:ext cx="46990" cy="15621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928995" y="6749412"/>
            <a:ext cx="2191385" cy="15621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Maher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Hadidi,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University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0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Jordan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840593" y="6749592"/>
            <a:ext cx="19050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17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571114" y="3813759"/>
            <a:ext cx="295465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FFCC64"/>
                </a:solidFill>
                <a:latin typeface="Arial"/>
                <a:cs typeface="Arial"/>
              </a:rPr>
              <a:t>Brachi</a:t>
            </a:r>
            <a:r>
              <a:rPr sz="3200" b="1" spc="-20" dirty="0">
                <a:solidFill>
                  <a:srgbClr val="FFCC64"/>
                </a:solidFill>
                <a:latin typeface="Arial"/>
                <a:cs typeface="Arial"/>
              </a:rPr>
              <a:t>o</a:t>
            </a:r>
            <a:r>
              <a:rPr sz="3200" b="1" spc="-5" dirty="0">
                <a:solidFill>
                  <a:srgbClr val="FFCC64"/>
                </a:solidFill>
                <a:latin typeface="Arial"/>
                <a:cs typeface="Arial"/>
              </a:rPr>
              <a:t>radialis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916167" y="527304"/>
            <a:ext cx="4654295" cy="671779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855208" y="45720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486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882640" y="478536"/>
            <a:ext cx="4721860" cy="0"/>
          </a:xfrm>
          <a:custGeom>
            <a:avLst/>
            <a:gdLst/>
            <a:ahLst/>
            <a:cxnLst/>
            <a:rect l="l" t="t" r="r" b="b"/>
            <a:pathLst>
              <a:path w="4721859">
                <a:moveTo>
                  <a:pt x="0" y="0"/>
                </a:moveTo>
                <a:lnTo>
                  <a:pt x="4721352" y="0"/>
                </a:lnTo>
              </a:path>
            </a:pathLst>
          </a:custGeom>
          <a:ln w="42672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631423" y="45720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486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884164" y="7298435"/>
            <a:ext cx="4721225" cy="0"/>
          </a:xfrm>
          <a:custGeom>
            <a:avLst/>
            <a:gdLst/>
            <a:ahLst/>
            <a:cxnLst/>
            <a:rect l="l" t="t" r="r" b="b"/>
            <a:pathLst>
              <a:path w="4721225">
                <a:moveTo>
                  <a:pt x="0" y="0"/>
                </a:moveTo>
                <a:lnTo>
                  <a:pt x="4721225" y="0"/>
                </a:lnTo>
              </a:path>
            </a:pathLst>
          </a:custGeom>
          <a:ln w="3962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911596" y="519683"/>
            <a:ext cx="0" cy="6738620"/>
          </a:xfrm>
          <a:custGeom>
            <a:avLst/>
            <a:gdLst/>
            <a:ahLst/>
            <a:cxnLst/>
            <a:rect l="l" t="t" r="r" b="b"/>
            <a:pathLst>
              <a:path h="6738620">
                <a:moveTo>
                  <a:pt x="0" y="0"/>
                </a:moveTo>
                <a:lnTo>
                  <a:pt x="0" y="6738620"/>
                </a:lnTo>
              </a:path>
            </a:pathLst>
          </a:custGeom>
          <a:ln w="1524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919215" y="524255"/>
            <a:ext cx="4648200" cy="0"/>
          </a:xfrm>
          <a:custGeom>
            <a:avLst/>
            <a:gdLst/>
            <a:ahLst/>
            <a:cxnLst/>
            <a:rect l="l" t="t" r="r" b="b"/>
            <a:pathLst>
              <a:path w="4648200">
                <a:moveTo>
                  <a:pt x="0" y="0"/>
                </a:moveTo>
                <a:lnTo>
                  <a:pt x="4648200" y="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576559" y="518159"/>
            <a:ext cx="0" cy="6738620"/>
          </a:xfrm>
          <a:custGeom>
            <a:avLst/>
            <a:gdLst/>
            <a:ahLst/>
            <a:cxnLst/>
            <a:rect l="l" t="t" r="r" b="b"/>
            <a:pathLst>
              <a:path h="6738620">
                <a:moveTo>
                  <a:pt x="0" y="0"/>
                </a:moveTo>
                <a:lnTo>
                  <a:pt x="0" y="673862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919215" y="7248143"/>
            <a:ext cx="4648200" cy="0"/>
          </a:xfrm>
          <a:custGeom>
            <a:avLst/>
            <a:gdLst/>
            <a:ahLst/>
            <a:cxnLst/>
            <a:rect l="l" t="t" r="r" b="b"/>
            <a:pathLst>
              <a:path w="4648200">
                <a:moveTo>
                  <a:pt x="0" y="0"/>
                </a:moveTo>
                <a:lnTo>
                  <a:pt x="4648200" y="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9816" y="6370320"/>
            <a:ext cx="201168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0504" y="6498335"/>
            <a:ext cx="591311" cy="810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56847" y="7159752"/>
            <a:ext cx="124968" cy="149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6559" y="463295"/>
            <a:ext cx="112774" cy="6845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42047" y="3422903"/>
            <a:ext cx="274320" cy="388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9080" y="6851904"/>
            <a:ext cx="91440" cy="380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10143" y="4056888"/>
            <a:ext cx="192024" cy="2438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9847" y="3904488"/>
            <a:ext cx="161544" cy="1880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42119" y="3651503"/>
            <a:ext cx="146303" cy="18531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1447" y="3752088"/>
            <a:ext cx="112774" cy="13594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35056" y="4044696"/>
            <a:ext cx="152400" cy="1219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4767" y="463295"/>
            <a:ext cx="240791" cy="46360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8967" y="463295"/>
            <a:ext cx="478536" cy="37734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2935" y="807719"/>
            <a:ext cx="146303" cy="3931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4111" y="1161288"/>
            <a:ext cx="213360" cy="3931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96311" y="6967728"/>
            <a:ext cx="48768" cy="548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1864" y="457200"/>
            <a:ext cx="1139825" cy="1344295"/>
          </a:xfrm>
          <a:custGeom>
            <a:avLst/>
            <a:gdLst/>
            <a:ahLst/>
            <a:cxnLst/>
            <a:rect l="l" t="t" r="r" b="b"/>
            <a:pathLst>
              <a:path w="1139825" h="1344295">
                <a:moveTo>
                  <a:pt x="25907" y="0"/>
                </a:moveTo>
                <a:lnTo>
                  <a:pt x="0" y="0"/>
                </a:lnTo>
                <a:lnTo>
                  <a:pt x="332104" y="315722"/>
                </a:lnTo>
                <a:lnTo>
                  <a:pt x="635253" y="648207"/>
                </a:lnTo>
                <a:lnTo>
                  <a:pt x="903351" y="989964"/>
                </a:lnTo>
                <a:lnTo>
                  <a:pt x="1139443" y="1343787"/>
                </a:lnTo>
                <a:lnTo>
                  <a:pt x="1139443" y="1305687"/>
                </a:lnTo>
                <a:lnTo>
                  <a:pt x="912494" y="962405"/>
                </a:lnTo>
                <a:lnTo>
                  <a:pt x="645921" y="629920"/>
                </a:lnTo>
                <a:lnTo>
                  <a:pt x="350392" y="305053"/>
                </a:lnTo>
                <a:lnTo>
                  <a:pt x="2590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32592" y="457200"/>
            <a:ext cx="649605" cy="658495"/>
          </a:xfrm>
          <a:custGeom>
            <a:avLst/>
            <a:gdLst/>
            <a:ahLst/>
            <a:cxnLst/>
            <a:rect l="l" t="t" r="r" b="b"/>
            <a:pathLst>
              <a:path w="649604" h="658494">
                <a:moveTo>
                  <a:pt x="19811" y="0"/>
                </a:moveTo>
                <a:lnTo>
                  <a:pt x="0" y="0"/>
                </a:lnTo>
                <a:lnTo>
                  <a:pt x="345185" y="324611"/>
                </a:lnTo>
                <a:lnTo>
                  <a:pt x="649224" y="658241"/>
                </a:lnTo>
                <a:lnTo>
                  <a:pt x="649224" y="629284"/>
                </a:lnTo>
                <a:lnTo>
                  <a:pt x="354456" y="304800"/>
                </a:lnTo>
                <a:lnTo>
                  <a:pt x="1981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26535" y="460248"/>
            <a:ext cx="182879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46960" y="457200"/>
            <a:ext cx="932815" cy="951230"/>
          </a:xfrm>
          <a:custGeom>
            <a:avLst/>
            <a:gdLst/>
            <a:ahLst/>
            <a:cxnLst/>
            <a:rect l="l" t="t" r="r" b="b"/>
            <a:pathLst>
              <a:path w="932814" h="951230">
                <a:moveTo>
                  <a:pt x="932561" y="0"/>
                </a:moveTo>
                <a:lnTo>
                  <a:pt x="903604" y="0"/>
                </a:lnTo>
                <a:lnTo>
                  <a:pt x="647572" y="210311"/>
                </a:lnTo>
                <a:lnTo>
                  <a:pt x="408431" y="429641"/>
                </a:lnTo>
                <a:lnTo>
                  <a:pt x="190500" y="667384"/>
                </a:lnTo>
                <a:lnTo>
                  <a:pt x="0" y="912622"/>
                </a:lnTo>
                <a:lnTo>
                  <a:pt x="0" y="950722"/>
                </a:lnTo>
                <a:lnTo>
                  <a:pt x="190500" y="685673"/>
                </a:lnTo>
                <a:lnTo>
                  <a:pt x="408431" y="447928"/>
                </a:lnTo>
                <a:lnTo>
                  <a:pt x="656716" y="219455"/>
                </a:lnTo>
                <a:lnTo>
                  <a:pt x="93256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46960" y="457200"/>
            <a:ext cx="429895" cy="401955"/>
          </a:xfrm>
          <a:custGeom>
            <a:avLst/>
            <a:gdLst/>
            <a:ahLst/>
            <a:cxnLst/>
            <a:rect l="l" t="t" r="r" b="b"/>
            <a:pathLst>
              <a:path w="429894" h="401955">
                <a:moveTo>
                  <a:pt x="429387" y="0"/>
                </a:moveTo>
                <a:lnTo>
                  <a:pt x="400303" y="0"/>
                </a:lnTo>
                <a:lnTo>
                  <a:pt x="191007" y="181864"/>
                </a:lnTo>
                <a:lnTo>
                  <a:pt x="0" y="372745"/>
                </a:lnTo>
                <a:lnTo>
                  <a:pt x="0" y="401827"/>
                </a:lnTo>
                <a:lnTo>
                  <a:pt x="200151" y="191007"/>
                </a:lnTo>
                <a:lnTo>
                  <a:pt x="42938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55164" y="4823459"/>
            <a:ext cx="9025255" cy="0"/>
          </a:xfrm>
          <a:custGeom>
            <a:avLst/>
            <a:gdLst/>
            <a:ahLst/>
            <a:cxnLst/>
            <a:rect l="l" t="t" r="r" b="b"/>
            <a:pathLst>
              <a:path w="9025255">
                <a:moveTo>
                  <a:pt x="0" y="0"/>
                </a:moveTo>
                <a:lnTo>
                  <a:pt x="9024874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42388" y="482345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5239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453639" y="4197096"/>
            <a:ext cx="9025255" cy="0"/>
          </a:xfrm>
          <a:custGeom>
            <a:avLst/>
            <a:gdLst/>
            <a:ahLst/>
            <a:cxnLst/>
            <a:rect l="l" t="t" r="r" b="b"/>
            <a:pathLst>
              <a:path w="9025255">
                <a:moveTo>
                  <a:pt x="0" y="0"/>
                </a:moveTo>
                <a:lnTo>
                  <a:pt x="9024874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40864" y="419709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53639" y="5446776"/>
            <a:ext cx="9025255" cy="0"/>
          </a:xfrm>
          <a:custGeom>
            <a:avLst/>
            <a:gdLst/>
            <a:ahLst/>
            <a:cxnLst/>
            <a:rect l="l" t="t" r="r" b="b"/>
            <a:pathLst>
              <a:path w="9025255">
                <a:moveTo>
                  <a:pt x="0" y="0"/>
                </a:moveTo>
                <a:lnTo>
                  <a:pt x="9024874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40864" y="544677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18287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55164" y="1705355"/>
            <a:ext cx="9025255" cy="0"/>
          </a:xfrm>
          <a:custGeom>
            <a:avLst/>
            <a:gdLst/>
            <a:ahLst/>
            <a:cxnLst/>
            <a:rect l="l" t="t" r="r" b="b"/>
            <a:pathLst>
              <a:path w="9025255">
                <a:moveTo>
                  <a:pt x="0" y="0"/>
                </a:moveTo>
                <a:lnTo>
                  <a:pt x="9024874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42388" y="170535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55164" y="3573779"/>
            <a:ext cx="9025255" cy="0"/>
          </a:xfrm>
          <a:custGeom>
            <a:avLst/>
            <a:gdLst/>
            <a:ahLst/>
            <a:cxnLst/>
            <a:rect l="l" t="t" r="r" b="b"/>
            <a:pathLst>
              <a:path w="9025255">
                <a:moveTo>
                  <a:pt x="0" y="0"/>
                </a:moveTo>
                <a:lnTo>
                  <a:pt x="9024874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42388" y="357377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55164" y="2951988"/>
            <a:ext cx="9025255" cy="0"/>
          </a:xfrm>
          <a:custGeom>
            <a:avLst/>
            <a:gdLst/>
            <a:ahLst/>
            <a:cxnLst/>
            <a:rect l="l" t="t" r="r" b="b"/>
            <a:pathLst>
              <a:path w="9025255">
                <a:moveTo>
                  <a:pt x="0" y="0"/>
                </a:moveTo>
                <a:lnTo>
                  <a:pt x="9024874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42388" y="2951988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453639" y="2325623"/>
            <a:ext cx="9025255" cy="0"/>
          </a:xfrm>
          <a:custGeom>
            <a:avLst/>
            <a:gdLst/>
            <a:ahLst/>
            <a:cxnLst/>
            <a:rect l="l" t="t" r="r" b="b"/>
            <a:pathLst>
              <a:path w="9025255">
                <a:moveTo>
                  <a:pt x="0" y="0"/>
                </a:moveTo>
                <a:lnTo>
                  <a:pt x="9024874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340864" y="2325623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55164" y="1083563"/>
            <a:ext cx="9025255" cy="0"/>
          </a:xfrm>
          <a:custGeom>
            <a:avLst/>
            <a:gdLst/>
            <a:ahLst/>
            <a:cxnLst/>
            <a:rect l="l" t="t" r="r" b="b"/>
            <a:pathLst>
              <a:path w="9025255">
                <a:moveTo>
                  <a:pt x="0" y="0"/>
                </a:moveTo>
                <a:lnTo>
                  <a:pt x="9024874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42388" y="108356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55164" y="6694931"/>
            <a:ext cx="9025255" cy="0"/>
          </a:xfrm>
          <a:custGeom>
            <a:avLst/>
            <a:gdLst/>
            <a:ahLst/>
            <a:cxnLst/>
            <a:rect l="l" t="t" r="r" b="b"/>
            <a:pathLst>
              <a:path w="9025255">
                <a:moveTo>
                  <a:pt x="0" y="0"/>
                </a:moveTo>
                <a:lnTo>
                  <a:pt x="9024874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42388" y="6694931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5239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55164" y="6073140"/>
            <a:ext cx="9025255" cy="0"/>
          </a:xfrm>
          <a:custGeom>
            <a:avLst/>
            <a:gdLst/>
            <a:ahLst/>
            <a:cxnLst/>
            <a:rect l="l" t="t" r="r" b="b"/>
            <a:pathLst>
              <a:path w="9025255">
                <a:moveTo>
                  <a:pt x="0" y="0"/>
                </a:moveTo>
                <a:lnTo>
                  <a:pt x="9024874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42388" y="607314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15239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87167" y="606551"/>
            <a:ext cx="8924544" cy="6638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26207" y="521208"/>
            <a:ext cx="0" cy="6793865"/>
          </a:xfrm>
          <a:custGeom>
            <a:avLst/>
            <a:gdLst/>
            <a:ahLst/>
            <a:cxnLst/>
            <a:rect l="l" t="t" r="r" b="b"/>
            <a:pathLst>
              <a:path h="6793865">
                <a:moveTo>
                  <a:pt x="0" y="0"/>
                </a:moveTo>
                <a:lnTo>
                  <a:pt x="0" y="6793484"/>
                </a:lnTo>
              </a:path>
            </a:pathLst>
          </a:custGeom>
          <a:ln w="5486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53639" y="548640"/>
            <a:ext cx="8989060" cy="0"/>
          </a:xfrm>
          <a:custGeom>
            <a:avLst/>
            <a:gdLst/>
            <a:ahLst/>
            <a:cxnLst/>
            <a:rect l="l" t="t" r="r" b="b"/>
            <a:pathLst>
              <a:path w="8989060">
                <a:moveTo>
                  <a:pt x="0" y="0"/>
                </a:moveTo>
                <a:lnTo>
                  <a:pt x="8988552" y="0"/>
                </a:lnTo>
              </a:path>
            </a:pathLst>
          </a:custGeom>
          <a:ln w="5486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462004" y="522731"/>
            <a:ext cx="0" cy="6793865"/>
          </a:xfrm>
          <a:custGeom>
            <a:avLst/>
            <a:gdLst/>
            <a:ahLst/>
            <a:cxnLst/>
            <a:rect l="l" t="t" r="r" b="b"/>
            <a:pathLst>
              <a:path h="6793865">
                <a:moveTo>
                  <a:pt x="0" y="0"/>
                </a:moveTo>
                <a:lnTo>
                  <a:pt x="0" y="6793484"/>
                </a:lnTo>
              </a:path>
            </a:pathLst>
          </a:custGeom>
          <a:ln w="3962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455164" y="7298435"/>
            <a:ext cx="8988425" cy="0"/>
          </a:xfrm>
          <a:custGeom>
            <a:avLst/>
            <a:gdLst/>
            <a:ahLst/>
            <a:cxnLst/>
            <a:rect l="l" t="t" r="r" b="b"/>
            <a:pathLst>
              <a:path w="8988425">
                <a:moveTo>
                  <a:pt x="0" y="0"/>
                </a:moveTo>
                <a:lnTo>
                  <a:pt x="8988425" y="0"/>
                </a:lnTo>
              </a:path>
            </a:pathLst>
          </a:custGeom>
          <a:ln w="3962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82595" y="595883"/>
            <a:ext cx="0" cy="6662420"/>
          </a:xfrm>
          <a:custGeom>
            <a:avLst/>
            <a:gdLst/>
            <a:ahLst/>
            <a:cxnLst/>
            <a:rect l="l" t="t" r="r" b="b"/>
            <a:pathLst>
              <a:path h="6662420">
                <a:moveTo>
                  <a:pt x="0" y="0"/>
                </a:moveTo>
                <a:lnTo>
                  <a:pt x="0" y="6662420"/>
                </a:lnTo>
              </a:path>
            </a:pathLst>
          </a:custGeom>
          <a:ln w="1524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490216" y="60045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414759" y="594359"/>
            <a:ext cx="0" cy="6662420"/>
          </a:xfrm>
          <a:custGeom>
            <a:avLst/>
            <a:gdLst/>
            <a:ahLst/>
            <a:cxnLst/>
            <a:rect l="l" t="t" r="r" b="b"/>
            <a:pathLst>
              <a:path h="6662420">
                <a:moveTo>
                  <a:pt x="0" y="0"/>
                </a:moveTo>
                <a:lnTo>
                  <a:pt x="0" y="666242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90216" y="7248143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01367" y="0"/>
            <a:ext cx="10043160" cy="777239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310383" y="783374"/>
            <a:ext cx="2692654" cy="67801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2494914" y="856310"/>
            <a:ext cx="23139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10" dirty="0">
                <a:solidFill>
                  <a:srgbClr val="000000"/>
                </a:solidFill>
                <a:latin typeface="Calibri"/>
                <a:cs typeface="Calibri"/>
              </a:rPr>
              <a:t>Olecranon</a:t>
            </a:r>
            <a:r>
              <a:rPr sz="2400" b="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Calibri"/>
                <a:cs typeface="Calibri"/>
              </a:rPr>
              <a:t>process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444495" y="5023142"/>
            <a:ext cx="3360165" cy="67801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2629026" y="5097907"/>
            <a:ext cx="2980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Calibri"/>
                <a:cs typeface="Calibri"/>
              </a:rPr>
              <a:t>Posterior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compartment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444495" y="5388902"/>
            <a:ext cx="2613533" cy="67801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2629026" y="5463667"/>
            <a:ext cx="2096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superficial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group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196833" y="5648959"/>
            <a:ext cx="2487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6CD344"/>
                </a:solidFill>
                <a:latin typeface="Calibri"/>
                <a:cs typeface="Calibri"/>
              </a:rPr>
              <a:t>Extensor</a:t>
            </a:r>
            <a:r>
              <a:rPr sz="2400" b="1" spc="-90" dirty="0">
                <a:solidFill>
                  <a:srgbClr val="6CD344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6CD344"/>
                </a:solidFill>
                <a:latin typeface="Calibri"/>
                <a:cs typeface="Calibri"/>
              </a:rPr>
              <a:t>expansion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0645140" y="6030467"/>
            <a:ext cx="0" cy="512445"/>
          </a:xfrm>
          <a:custGeom>
            <a:avLst/>
            <a:gdLst/>
            <a:ahLst/>
            <a:cxnLst/>
            <a:rect l="l" t="t" r="r" b="b"/>
            <a:pathLst>
              <a:path h="512445">
                <a:moveTo>
                  <a:pt x="0" y="51222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343388" y="6249923"/>
            <a:ext cx="302260" cy="0"/>
          </a:xfrm>
          <a:custGeom>
            <a:avLst/>
            <a:gdLst/>
            <a:ahLst/>
            <a:cxnLst/>
            <a:rect l="l" t="t" r="r" b="b"/>
            <a:pathLst>
              <a:path w="302259">
                <a:moveTo>
                  <a:pt x="0" y="0"/>
                </a:moveTo>
                <a:lnTo>
                  <a:pt x="30175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495788" y="654253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7708518" y="3732657"/>
            <a:ext cx="3376295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15" dirty="0">
                <a:latin typeface="Calibri"/>
                <a:cs typeface="Calibri"/>
              </a:rPr>
              <a:t>Into </a:t>
            </a:r>
            <a:r>
              <a:rPr sz="1700" spc="-5" dirty="0">
                <a:latin typeface="Calibri"/>
                <a:cs typeface="Calibri"/>
              </a:rPr>
              <a:t>middle </a:t>
            </a:r>
            <a:r>
              <a:rPr sz="1700" dirty="0">
                <a:latin typeface="Calibri"/>
                <a:cs typeface="Calibri"/>
              </a:rPr>
              <a:t>+ </a:t>
            </a:r>
            <a:r>
              <a:rPr sz="1700" spc="-10" dirty="0">
                <a:latin typeface="Calibri"/>
                <a:cs typeface="Calibri"/>
              </a:rPr>
              <a:t>Distal phalanx of</a:t>
            </a:r>
            <a:r>
              <a:rPr sz="1700" spc="6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4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latin typeface="Calibri"/>
                <a:cs typeface="Calibri"/>
              </a:rPr>
              <a:t>medial </a:t>
            </a:r>
            <a:r>
              <a:rPr sz="1700" spc="-10" dirty="0">
                <a:latin typeface="Calibri"/>
                <a:cs typeface="Calibri"/>
              </a:rPr>
              <a:t>fingers, </a:t>
            </a:r>
            <a:r>
              <a:rPr sz="1700" spc="-5" dirty="0">
                <a:latin typeface="Calibri"/>
                <a:cs typeface="Calibri"/>
              </a:rPr>
              <a:t>by </a:t>
            </a:r>
            <a:r>
              <a:rPr sz="1700" spc="-10" dirty="0">
                <a:latin typeface="Calibri"/>
                <a:cs typeface="Calibri"/>
              </a:rPr>
              <a:t>extensor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expansion.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960877" y="1511046"/>
            <a:ext cx="21012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CEO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Ins</a:t>
            </a:r>
            <a:r>
              <a:rPr sz="1800" spc="-5" dirty="0">
                <a:latin typeface="Calibri"/>
                <a:cs typeface="Calibri"/>
              </a:rPr>
              <a:t>: </a:t>
            </a:r>
            <a:r>
              <a:rPr sz="1800" spc="-10" dirty="0">
                <a:latin typeface="Calibri"/>
                <a:cs typeface="Calibri"/>
              </a:rPr>
              <a:t>olecranon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process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Actn</a:t>
            </a:r>
            <a:r>
              <a:rPr sz="1800" spc="-10" dirty="0">
                <a:latin typeface="Calibri"/>
                <a:cs typeface="Calibri"/>
              </a:rPr>
              <a:t>: </a:t>
            </a:r>
            <a:r>
              <a:rPr sz="1800" spc="-20" dirty="0">
                <a:latin typeface="Calibri"/>
                <a:cs typeface="Calibri"/>
              </a:rPr>
              <a:t>extend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elbow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2071731" y="6763918"/>
            <a:ext cx="318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18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9816" y="6370320"/>
            <a:ext cx="201168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0504" y="6498335"/>
            <a:ext cx="591311" cy="810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56847" y="7159752"/>
            <a:ext cx="124968" cy="149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6559" y="463295"/>
            <a:ext cx="112774" cy="6845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42047" y="3422903"/>
            <a:ext cx="274320" cy="388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9080" y="6851904"/>
            <a:ext cx="91440" cy="380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10143" y="4056888"/>
            <a:ext cx="192024" cy="2438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9847" y="3904488"/>
            <a:ext cx="161544" cy="1880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42119" y="3651503"/>
            <a:ext cx="146303" cy="18531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1447" y="3752088"/>
            <a:ext cx="112774" cy="13594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35056" y="4044696"/>
            <a:ext cx="152400" cy="1219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4767" y="463295"/>
            <a:ext cx="240791" cy="46360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8967" y="463295"/>
            <a:ext cx="478536" cy="37734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2935" y="807719"/>
            <a:ext cx="146303" cy="3931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4111" y="1161288"/>
            <a:ext cx="213360" cy="3931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96311" y="6967728"/>
            <a:ext cx="48768" cy="548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1864" y="457200"/>
            <a:ext cx="1139825" cy="1344295"/>
          </a:xfrm>
          <a:custGeom>
            <a:avLst/>
            <a:gdLst/>
            <a:ahLst/>
            <a:cxnLst/>
            <a:rect l="l" t="t" r="r" b="b"/>
            <a:pathLst>
              <a:path w="1139825" h="1344295">
                <a:moveTo>
                  <a:pt x="25907" y="0"/>
                </a:moveTo>
                <a:lnTo>
                  <a:pt x="0" y="0"/>
                </a:lnTo>
                <a:lnTo>
                  <a:pt x="332104" y="315722"/>
                </a:lnTo>
                <a:lnTo>
                  <a:pt x="635253" y="648207"/>
                </a:lnTo>
                <a:lnTo>
                  <a:pt x="903351" y="989964"/>
                </a:lnTo>
                <a:lnTo>
                  <a:pt x="1139443" y="1343787"/>
                </a:lnTo>
                <a:lnTo>
                  <a:pt x="1139443" y="1305687"/>
                </a:lnTo>
                <a:lnTo>
                  <a:pt x="912494" y="962405"/>
                </a:lnTo>
                <a:lnTo>
                  <a:pt x="645921" y="629920"/>
                </a:lnTo>
                <a:lnTo>
                  <a:pt x="350392" y="305053"/>
                </a:lnTo>
                <a:lnTo>
                  <a:pt x="2590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32592" y="457200"/>
            <a:ext cx="649605" cy="658495"/>
          </a:xfrm>
          <a:custGeom>
            <a:avLst/>
            <a:gdLst/>
            <a:ahLst/>
            <a:cxnLst/>
            <a:rect l="l" t="t" r="r" b="b"/>
            <a:pathLst>
              <a:path w="649604" h="658494">
                <a:moveTo>
                  <a:pt x="19811" y="0"/>
                </a:moveTo>
                <a:lnTo>
                  <a:pt x="0" y="0"/>
                </a:lnTo>
                <a:lnTo>
                  <a:pt x="345185" y="324611"/>
                </a:lnTo>
                <a:lnTo>
                  <a:pt x="649224" y="658241"/>
                </a:lnTo>
                <a:lnTo>
                  <a:pt x="649224" y="629284"/>
                </a:lnTo>
                <a:lnTo>
                  <a:pt x="354456" y="304800"/>
                </a:lnTo>
                <a:lnTo>
                  <a:pt x="1981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26535" y="460248"/>
            <a:ext cx="182879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46960" y="457200"/>
            <a:ext cx="932815" cy="951230"/>
          </a:xfrm>
          <a:custGeom>
            <a:avLst/>
            <a:gdLst/>
            <a:ahLst/>
            <a:cxnLst/>
            <a:rect l="l" t="t" r="r" b="b"/>
            <a:pathLst>
              <a:path w="932814" h="951230">
                <a:moveTo>
                  <a:pt x="932561" y="0"/>
                </a:moveTo>
                <a:lnTo>
                  <a:pt x="903604" y="0"/>
                </a:lnTo>
                <a:lnTo>
                  <a:pt x="647572" y="210311"/>
                </a:lnTo>
                <a:lnTo>
                  <a:pt x="408431" y="429641"/>
                </a:lnTo>
                <a:lnTo>
                  <a:pt x="190500" y="667384"/>
                </a:lnTo>
                <a:lnTo>
                  <a:pt x="0" y="912622"/>
                </a:lnTo>
                <a:lnTo>
                  <a:pt x="0" y="950722"/>
                </a:lnTo>
                <a:lnTo>
                  <a:pt x="190500" y="685673"/>
                </a:lnTo>
                <a:lnTo>
                  <a:pt x="408431" y="447928"/>
                </a:lnTo>
                <a:lnTo>
                  <a:pt x="656716" y="219455"/>
                </a:lnTo>
                <a:lnTo>
                  <a:pt x="93256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46960" y="457200"/>
            <a:ext cx="429895" cy="401955"/>
          </a:xfrm>
          <a:custGeom>
            <a:avLst/>
            <a:gdLst/>
            <a:ahLst/>
            <a:cxnLst/>
            <a:rect l="l" t="t" r="r" b="b"/>
            <a:pathLst>
              <a:path w="429894" h="401955">
                <a:moveTo>
                  <a:pt x="429387" y="0"/>
                </a:moveTo>
                <a:lnTo>
                  <a:pt x="400303" y="0"/>
                </a:lnTo>
                <a:lnTo>
                  <a:pt x="191007" y="181864"/>
                </a:lnTo>
                <a:lnTo>
                  <a:pt x="0" y="372745"/>
                </a:lnTo>
                <a:lnTo>
                  <a:pt x="0" y="401827"/>
                </a:lnTo>
                <a:lnTo>
                  <a:pt x="200151" y="191007"/>
                </a:lnTo>
                <a:lnTo>
                  <a:pt x="42938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42388" y="1705355"/>
            <a:ext cx="9138285" cy="0"/>
          </a:xfrm>
          <a:custGeom>
            <a:avLst/>
            <a:gdLst/>
            <a:ahLst/>
            <a:cxnLst/>
            <a:rect l="l" t="t" r="r" b="b"/>
            <a:pathLst>
              <a:path w="9138285">
                <a:moveTo>
                  <a:pt x="0" y="0"/>
                </a:moveTo>
                <a:lnTo>
                  <a:pt x="913777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42388" y="1083563"/>
            <a:ext cx="9138285" cy="0"/>
          </a:xfrm>
          <a:custGeom>
            <a:avLst/>
            <a:gdLst/>
            <a:ahLst/>
            <a:cxnLst/>
            <a:rect l="l" t="t" r="r" b="b"/>
            <a:pathLst>
              <a:path w="9138285">
                <a:moveTo>
                  <a:pt x="0" y="0"/>
                </a:moveTo>
                <a:lnTo>
                  <a:pt x="913777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874391" y="6732523"/>
            <a:ext cx="84836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Spring</a:t>
            </a:r>
            <a:r>
              <a:rPr sz="1000" spc="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2019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73090" y="6737095"/>
            <a:ext cx="245745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Dr.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Maher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Hadidi,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University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Jordan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672064" y="6732523"/>
            <a:ext cx="19050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19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485513" y="775207"/>
            <a:ext cx="483870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Extensor</a:t>
            </a:r>
            <a:r>
              <a:rPr spc="-145" dirty="0"/>
              <a:t> </a:t>
            </a:r>
            <a:r>
              <a:rPr spc="-5" dirty="0"/>
              <a:t>expansion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999226" y="1397330"/>
            <a:ext cx="18097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CC64"/>
                </a:solidFill>
                <a:latin typeface="Arial"/>
                <a:cs typeface="Arial"/>
              </a:rPr>
              <a:t>superior</a:t>
            </a:r>
            <a:r>
              <a:rPr sz="2400" spc="-155" dirty="0">
                <a:solidFill>
                  <a:srgbClr val="FFCC6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CC64"/>
                </a:solidFill>
                <a:latin typeface="Arial"/>
                <a:cs typeface="Arial"/>
              </a:rPr>
              <a:t>view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862327" y="2048255"/>
            <a:ext cx="6053328" cy="45384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812035" y="1943100"/>
            <a:ext cx="0" cy="4684395"/>
          </a:xfrm>
          <a:custGeom>
            <a:avLst/>
            <a:gdLst/>
            <a:ahLst/>
            <a:cxnLst/>
            <a:rect l="l" t="t" r="r" b="b"/>
            <a:pathLst>
              <a:path h="4684395">
                <a:moveTo>
                  <a:pt x="0" y="0"/>
                </a:moveTo>
                <a:lnTo>
                  <a:pt x="0" y="4684268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87651" y="1979676"/>
            <a:ext cx="6224270" cy="0"/>
          </a:xfrm>
          <a:custGeom>
            <a:avLst/>
            <a:gdLst/>
            <a:ahLst/>
            <a:cxnLst/>
            <a:rect l="l" t="t" r="r" b="b"/>
            <a:pathLst>
              <a:path w="6224270">
                <a:moveTo>
                  <a:pt x="0" y="0"/>
                </a:moveTo>
                <a:lnTo>
                  <a:pt x="6224016" y="0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965947" y="1979676"/>
            <a:ext cx="0" cy="4684395"/>
          </a:xfrm>
          <a:custGeom>
            <a:avLst/>
            <a:gdLst/>
            <a:ahLst/>
            <a:cxnLst/>
            <a:rect l="l" t="t" r="r" b="b"/>
            <a:pathLst>
              <a:path h="4684395">
                <a:moveTo>
                  <a:pt x="0" y="0"/>
                </a:moveTo>
                <a:lnTo>
                  <a:pt x="0" y="4684268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78507" y="6615683"/>
            <a:ext cx="6139180" cy="0"/>
          </a:xfrm>
          <a:custGeom>
            <a:avLst/>
            <a:gdLst/>
            <a:ahLst/>
            <a:cxnLst/>
            <a:rect l="l" t="t" r="r" b="b"/>
            <a:pathLst>
              <a:path w="6139180">
                <a:moveTo>
                  <a:pt x="0" y="0"/>
                </a:moveTo>
                <a:lnTo>
                  <a:pt x="6138672" y="0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887968" y="2054351"/>
            <a:ext cx="3477768" cy="315163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258567" y="3700271"/>
            <a:ext cx="1801495" cy="3175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8255" rIns="0" bIns="0" rtlCol="0">
            <a:spAutoFit/>
          </a:bodyPr>
          <a:lstStyle/>
          <a:p>
            <a:pPr marL="335280">
              <a:lnSpc>
                <a:spcPct val="100000"/>
              </a:lnSpc>
              <a:spcBef>
                <a:spcPts val="65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Central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part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724144" y="3493008"/>
            <a:ext cx="1801495" cy="3175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2340"/>
              </a:lnSpc>
            </a:pP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Lateral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part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9816" y="6370320"/>
            <a:ext cx="201168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0504" y="6498335"/>
            <a:ext cx="591311" cy="810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56847" y="7159752"/>
            <a:ext cx="124968" cy="149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6559" y="463295"/>
            <a:ext cx="112774" cy="6845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42047" y="3422903"/>
            <a:ext cx="274320" cy="388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9080" y="6851904"/>
            <a:ext cx="91440" cy="380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10143" y="4056888"/>
            <a:ext cx="192024" cy="2438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9847" y="3904488"/>
            <a:ext cx="161544" cy="1880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42119" y="3651503"/>
            <a:ext cx="146303" cy="18531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1447" y="3752088"/>
            <a:ext cx="112774" cy="13594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35056" y="4044696"/>
            <a:ext cx="152400" cy="1219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4767" y="463295"/>
            <a:ext cx="240791" cy="46360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8967" y="463295"/>
            <a:ext cx="478536" cy="37734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2935" y="807719"/>
            <a:ext cx="146303" cy="3931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4111" y="1161288"/>
            <a:ext cx="213360" cy="3931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96311" y="6967728"/>
            <a:ext cx="48768" cy="548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1864" y="457200"/>
            <a:ext cx="1139825" cy="1344295"/>
          </a:xfrm>
          <a:custGeom>
            <a:avLst/>
            <a:gdLst/>
            <a:ahLst/>
            <a:cxnLst/>
            <a:rect l="l" t="t" r="r" b="b"/>
            <a:pathLst>
              <a:path w="1139825" h="1344295">
                <a:moveTo>
                  <a:pt x="25907" y="0"/>
                </a:moveTo>
                <a:lnTo>
                  <a:pt x="0" y="0"/>
                </a:lnTo>
                <a:lnTo>
                  <a:pt x="332104" y="315722"/>
                </a:lnTo>
                <a:lnTo>
                  <a:pt x="635253" y="648207"/>
                </a:lnTo>
                <a:lnTo>
                  <a:pt x="903351" y="989964"/>
                </a:lnTo>
                <a:lnTo>
                  <a:pt x="1139443" y="1343787"/>
                </a:lnTo>
                <a:lnTo>
                  <a:pt x="1139443" y="1305687"/>
                </a:lnTo>
                <a:lnTo>
                  <a:pt x="912494" y="962405"/>
                </a:lnTo>
                <a:lnTo>
                  <a:pt x="645921" y="629920"/>
                </a:lnTo>
                <a:lnTo>
                  <a:pt x="350392" y="305053"/>
                </a:lnTo>
                <a:lnTo>
                  <a:pt x="2590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32592" y="457200"/>
            <a:ext cx="649605" cy="658495"/>
          </a:xfrm>
          <a:custGeom>
            <a:avLst/>
            <a:gdLst/>
            <a:ahLst/>
            <a:cxnLst/>
            <a:rect l="l" t="t" r="r" b="b"/>
            <a:pathLst>
              <a:path w="649604" h="658494">
                <a:moveTo>
                  <a:pt x="19811" y="0"/>
                </a:moveTo>
                <a:lnTo>
                  <a:pt x="0" y="0"/>
                </a:lnTo>
                <a:lnTo>
                  <a:pt x="345185" y="324611"/>
                </a:lnTo>
                <a:lnTo>
                  <a:pt x="649224" y="658241"/>
                </a:lnTo>
                <a:lnTo>
                  <a:pt x="649224" y="629284"/>
                </a:lnTo>
                <a:lnTo>
                  <a:pt x="354456" y="304800"/>
                </a:lnTo>
                <a:lnTo>
                  <a:pt x="1981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26535" y="460248"/>
            <a:ext cx="182879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46960" y="457200"/>
            <a:ext cx="932815" cy="951230"/>
          </a:xfrm>
          <a:custGeom>
            <a:avLst/>
            <a:gdLst/>
            <a:ahLst/>
            <a:cxnLst/>
            <a:rect l="l" t="t" r="r" b="b"/>
            <a:pathLst>
              <a:path w="932814" h="951230">
                <a:moveTo>
                  <a:pt x="932561" y="0"/>
                </a:moveTo>
                <a:lnTo>
                  <a:pt x="903604" y="0"/>
                </a:lnTo>
                <a:lnTo>
                  <a:pt x="647572" y="210311"/>
                </a:lnTo>
                <a:lnTo>
                  <a:pt x="408431" y="429641"/>
                </a:lnTo>
                <a:lnTo>
                  <a:pt x="190500" y="667384"/>
                </a:lnTo>
                <a:lnTo>
                  <a:pt x="0" y="912622"/>
                </a:lnTo>
                <a:lnTo>
                  <a:pt x="0" y="950722"/>
                </a:lnTo>
                <a:lnTo>
                  <a:pt x="190500" y="685673"/>
                </a:lnTo>
                <a:lnTo>
                  <a:pt x="408431" y="447928"/>
                </a:lnTo>
                <a:lnTo>
                  <a:pt x="656716" y="219455"/>
                </a:lnTo>
                <a:lnTo>
                  <a:pt x="93256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46960" y="457200"/>
            <a:ext cx="429895" cy="401955"/>
          </a:xfrm>
          <a:custGeom>
            <a:avLst/>
            <a:gdLst/>
            <a:ahLst/>
            <a:cxnLst/>
            <a:rect l="l" t="t" r="r" b="b"/>
            <a:pathLst>
              <a:path w="429894" h="401955">
                <a:moveTo>
                  <a:pt x="429387" y="0"/>
                </a:moveTo>
                <a:lnTo>
                  <a:pt x="400303" y="0"/>
                </a:lnTo>
                <a:lnTo>
                  <a:pt x="191007" y="181864"/>
                </a:lnTo>
                <a:lnTo>
                  <a:pt x="0" y="372745"/>
                </a:lnTo>
                <a:lnTo>
                  <a:pt x="0" y="401827"/>
                </a:lnTo>
                <a:lnTo>
                  <a:pt x="200151" y="191007"/>
                </a:lnTo>
                <a:lnTo>
                  <a:pt x="42938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458956" y="4823459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439923" y="4823459"/>
            <a:ext cx="8943340" cy="0"/>
          </a:xfrm>
          <a:custGeom>
            <a:avLst/>
            <a:gdLst/>
            <a:ahLst/>
            <a:cxnLst/>
            <a:rect l="l" t="t" r="r" b="b"/>
            <a:pathLst>
              <a:path w="8943340">
                <a:moveTo>
                  <a:pt x="0" y="0"/>
                </a:moveTo>
                <a:lnTo>
                  <a:pt x="89428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42388" y="4823459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457431" y="4197096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38400" y="4197096"/>
            <a:ext cx="8943340" cy="0"/>
          </a:xfrm>
          <a:custGeom>
            <a:avLst/>
            <a:gdLst/>
            <a:ahLst/>
            <a:cxnLst/>
            <a:rect l="l" t="t" r="r" b="b"/>
            <a:pathLst>
              <a:path w="8943340">
                <a:moveTo>
                  <a:pt x="0" y="0"/>
                </a:moveTo>
                <a:lnTo>
                  <a:pt x="894283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40864" y="4197096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8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457431" y="5446776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38400" y="5446776"/>
            <a:ext cx="8943340" cy="0"/>
          </a:xfrm>
          <a:custGeom>
            <a:avLst/>
            <a:gdLst/>
            <a:ahLst/>
            <a:cxnLst/>
            <a:rect l="l" t="t" r="r" b="b"/>
            <a:pathLst>
              <a:path w="8943340">
                <a:moveTo>
                  <a:pt x="0" y="0"/>
                </a:moveTo>
                <a:lnTo>
                  <a:pt x="894283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40864" y="5446776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8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458956" y="1705355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39923" y="1705355"/>
            <a:ext cx="8943340" cy="0"/>
          </a:xfrm>
          <a:custGeom>
            <a:avLst/>
            <a:gdLst/>
            <a:ahLst/>
            <a:cxnLst/>
            <a:rect l="l" t="t" r="r" b="b"/>
            <a:pathLst>
              <a:path w="8943340">
                <a:moveTo>
                  <a:pt x="0" y="0"/>
                </a:moveTo>
                <a:lnTo>
                  <a:pt x="89428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42388" y="1705355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458956" y="3573779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439923" y="3573779"/>
            <a:ext cx="8943340" cy="0"/>
          </a:xfrm>
          <a:custGeom>
            <a:avLst/>
            <a:gdLst/>
            <a:ahLst/>
            <a:cxnLst/>
            <a:rect l="l" t="t" r="r" b="b"/>
            <a:pathLst>
              <a:path w="8943340">
                <a:moveTo>
                  <a:pt x="0" y="0"/>
                </a:moveTo>
                <a:lnTo>
                  <a:pt x="89428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42388" y="3573779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458956" y="2951988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39923" y="2951988"/>
            <a:ext cx="8943340" cy="0"/>
          </a:xfrm>
          <a:custGeom>
            <a:avLst/>
            <a:gdLst/>
            <a:ahLst/>
            <a:cxnLst/>
            <a:rect l="l" t="t" r="r" b="b"/>
            <a:pathLst>
              <a:path w="8943340">
                <a:moveTo>
                  <a:pt x="0" y="0"/>
                </a:moveTo>
                <a:lnTo>
                  <a:pt x="89428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42388" y="2951988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457431" y="2325623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38400" y="2325623"/>
            <a:ext cx="8943340" cy="0"/>
          </a:xfrm>
          <a:custGeom>
            <a:avLst/>
            <a:gdLst/>
            <a:ahLst/>
            <a:cxnLst/>
            <a:rect l="l" t="t" r="r" b="b"/>
            <a:pathLst>
              <a:path w="8943340">
                <a:moveTo>
                  <a:pt x="0" y="0"/>
                </a:moveTo>
                <a:lnTo>
                  <a:pt x="894283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40864" y="2325623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8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458956" y="1083563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39923" y="1083563"/>
            <a:ext cx="8943340" cy="0"/>
          </a:xfrm>
          <a:custGeom>
            <a:avLst/>
            <a:gdLst/>
            <a:ahLst/>
            <a:cxnLst/>
            <a:rect l="l" t="t" r="r" b="b"/>
            <a:pathLst>
              <a:path w="8943340">
                <a:moveTo>
                  <a:pt x="0" y="0"/>
                </a:moveTo>
                <a:lnTo>
                  <a:pt x="89428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342388" y="1083563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458956" y="6694931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39923" y="6694931"/>
            <a:ext cx="8943340" cy="0"/>
          </a:xfrm>
          <a:custGeom>
            <a:avLst/>
            <a:gdLst/>
            <a:ahLst/>
            <a:cxnLst/>
            <a:rect l="l" t="t" r="r" b="b"/>
            <a:pathLst>
              <a:path w="8943340">
                <a:moveTo>
                  <a:pt x="0" y="0"/>
                </a:moveTo>
                <a:lnTo>
                  <a:pt x="894283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342388" y="6694931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8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458956" y="6073140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39923" y="6073140"/>
            <a:ext cx="8943340" cy="0"/>
          </a:xfrm>
          <a:custGeom>
            <a:avLst/>
            <a:gdLst/>
            <a:ahLst/>
            <a:cxnLst/>
            <a:rect l="l" t="t" r="r" b="b"/>
            <a:pathLst>
              <a:path w="8943340">
                <a:moveTo>
                  <a:pt x="0" y="0"/>
                </a:moveTo>
                <a:lnTo>
                  <a:pt x="894283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42388" y="6073140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8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87167" y="606551"/>
            <a:ext cx="8845296" cy="655929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03348" y="486155"/>
            <a:ext cx="0" cy="6806565"/>
          </a:xfrm>
          <a:custGeom>
            <a:avLst/>
            <a:gdLst/>
            <a:ahLst/>
            <a:cxnLst/>
            <a:rect l="l" t="t" r="r" b="b"/>
            <a:pathLst>
              <a:path h="6806565">
                <a:moveTo>
                  <a:pt x="0" y="0"/>
                </a:moveTo>
                <a:lnTo>
                  <a:pt x="0" y="6806057"/>
                </a:lnTo>
              </a:path>
            </a:pathLst>
          </a:custGeom>
          <a:ln w="7620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39923" y="522731"/>
            <a:ext cx="8943340" cy="0"/>
          </a:xfrm>
          <a:custGeom>
            <a:avLst/>
            <a:gdLst/>
            <a:ahLst/>
            <a:cxnLst/>
            <a:rect l="l" t="t" r="r" b="b"/>
            <a:pathLst>
              <a:path w="8943340">
                <a:moveTo>
                  <a:pt x="0" y="0"/>
                </a:moveTo>
                <a:lnTo>
                  <a:pt x="8942832" y="0"/>
                </a:lnTo>
              </a:path>
            </a:pathLst>
          </a:custGeom>
          <a:ln w="7620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419331" y="486155"/>
            <a:ext cx="0" cy="6806565"/>
          </a:xfrm>
          <a:custGeom>
            <a:avLst/>
            <a:gdLst/>
            <a:ahLst/>
            <a:cxnLst/>
            <a:rect l="l" t="t" r="r" b="b"/>
            <a:pathLst>
              <a:path h="6806565">
                <a:moveTo>
                  <a:pt x="0" y="0"/>
                </a:moveTo>
                <a:lnTo>
                  <a:pt x="0" y="6806057"/>
                </a:lnTo>
              </a:path>
            </a:pathLst>
          </a:custGeom>
          <a:ln w="7620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39923" y="7255764"/>
            <a:ext cx="8942705" cy="0"/>
          </a:xfrm>
          <a:custGeom>
            <a:avLst/>
            <a:gdLst/>
            <a:ahLst/>
            <a:cxnLst/>
            <a:rect l="l" t="t" r="r" b="b"/>
            <a:pathLst>
              <a:path w="8942705">
                <a:moveTo>
                  <a:pt x="0" y="0"/>
                </a:moveTo>
                <a:lnTo>
                  <a:pt x="8942705" y="0"/>
                </a:lnTo>
              </a:path>
            </a:pathLst>
          </a:custGeom>
          <a:ln w="7620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78023" y="585216"/>
            <a:ext cx="0" cy="6604634"/>
          </a:xfrm>
          <a:custGeom>
            <a:avLst/>
            <a:gdLst/>
            <a:ahLst/>
            <a:cxnLst/>
            <a:rect l="l" t="t" r="r" b="b"/>
            <a:pathLst>
              <a:path h="6604634">
                <a:moveTo>
                  <a:pt x="0" y="0"/>
                </a:moveTo>
                <a:lnTo>
                  <a:pt x="0" y="6604508"/>
                </a:lnTo>
              </a:path>
            </a:pathLst>
          </a:custGeom>
          <a:ln w="2438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90216" y="597408"/>
            <a:ext cx="8839200" cy="0"/>
          </a:xfrm>
          <a:custGeom>
            <a:avLst/>
            <a:gdLst/>
            <a:ahLst/>
            <a:cxnLst/>
            <a:rect l="l" t="t" r="r" b="b"/>
            <a:pathLst>
              <a:path w="8839200">
                <a:moveTo>
                  <a:pt x="0" y="0"/>
                </a:moveTo>
                <a:lnTo>
                  <a:pt x="8839200" y="0"/>
                </a:lnTo>
              </a:path>
            </a:pathLst>
          </a:custGeom>
          <a:ln w="2438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341607" y="585216"/>
            <a:ext cx="0" cy="6604634"/>
          </a:xfrm>
          <a:custGeom>
            <a:avLst/>
            <a:gdLst/>
            <a:ahLst/>
            <a:cxnLst/>
            <a:rect l="l" t="t" r="r" b="b"/>
            <a:pathLst>
              <a:path h="6604634">
                <a:moveTo>
                  <a:pt x="0" y="0"/>
                </a:moveTo>
                <a:lnTo>
                  <a:pt x="0" y="6604508"/>
                </a:lnTo>
              </a:path>
            </a:pathLst>
          </a:custGeom>
          <a:ln w="2438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1739" y="7176516"/>
            <a:ext cx="8839200" cy="0"/>
          </a:xfrm>
          <a:custGeom>
            <a:avLst/>
            <a:gdLst/>
            <a:ahLst/>
            <a:cxnLst/>
            <a:rect l="l" t="t" r="r" b="b"/>
            <a:pathLst>
              <a:path w="8839200">
                <a:moveTo>
                  <a:pt x="0" y="0"/>
                </a:moveTo>
                <a:lnTo>
                  <a:pt x="8839200" y="0"/>
                </a:lnTo>
              </a:path>
            </a:pathLst>
          </a:custGeom>
          <a:ln w="27432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11830939" y="6684670"/>
            <a:ext cx="19050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259205" y="6770319"/>
            <a:ext cx="84772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Spring</a:t>
            </a:r>
            <a:r>
              <a:rPr sz="1000" spc="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2019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9816" y="6370320"/>
            <a:ext cx="201168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0504" y="6498335"/>
            <a:ext cx="591311" cy="810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56847" y="7159752"/>
            <a:ext cx="124968" cy="149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6559" y="463295"/>
            <a:ext cx="112774" cy="6845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42047" y="3422903"/>
            <a:ext cx="274320" cy="388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9080" y="6851904"/>
            <a:ext cx="91440" cy="380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10143" y="4056888"/>
            <a:ext cx="192024" cy="2438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9847" y="3904488"/>
            <a:ext cx="161544" cy="1880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42119" y="3651503"/>
            <a:ext cx="146303" cy="18531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1447" y="3752088"/>
            <a:ext cx="112774" cy="13594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35056" y="4044696"/>
            <a:ext cx="152400" cy="1219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4767" y="463295"/>
            <a:ext cx="240791" cy="46360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8967" y="463295"/>
            <a:ext cx="478536" cy="37734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2935" y="807719"/>
            <a:ext cx="146303" cy="3931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4111" y="1161288"/>
            <a:ext cx="213360" cy="3931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96311" y="6967728"/>
            <a:ext cx="48768" cy="548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1864" y="457200"/>
            <a:ext cx="1139825" cy="1344295"/>
          </a:xfrm>
          <a:custGeom>
            <a:avLst/>
            <a:gdLst/>
            <a:ahLst/>
            <a:cxnLst/>
            <a:rect l="l" t="t" r="r" b="b"/>
            <a:pathLst>
              <a:path w="1139825" h="1344295">
                <a:moveTo>
                  <a:pt x="25907" y="0"/>
                </a:moveTo>
                <a:lnTo>
                  <a:pt x="0" y="0"/>
                </a:lnTo>
                <a:lnTo>
                  <a:pt x="332104" y="315722"/>
                </a:lnTo>
                <a:lnTo>
                  <a:pt x="635253" y="648207"/>
                </a:lnTo>
                <a:lnTo>
                  <a:pt x="903351" y="989964"/>
                </a:lnTo>
                <a:lnTo>
                  <a:pt x="1139443" y="1343787"/>
                </a:lnTo>
                <a:lnTo>
                  <a:pt x="1139443" y="1305687"/>
                </a:lnTo>
                <a:lnTo>
                  <a:pt x="912494" y="962405"/>
                </a:lnTo>
                <a:lnTo>
                  <a:pt x="645921" y="629920"/>
                </a:lnTo>
                <a:lnTo>
                  <a:pt x="350392" y="305053"/>
                </a:lnTo>
                <a:lnTo>
                  <a:pt x="2590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32592" y="457200"/>
            <a:ext cx="649605" cy="658495"/>
          </a:xfrm>
          <a:custGeom>
            <a:avLst/>
            <a:gdLst/>
            <a:ahLst/>
            <a:cxnLst/>
            <a:rect l="l" t="t" r="r" b="b"/>
            <a:pathLst>
              <a:path w="649604" h="658494">
                <a:moveTo>
                  <a:pt x="19811" y="0"/>
                </a:moveTo>
                <a:lnTo>
                  <a:pt x="0" y="0"/>
                </a:lnTo>
                <a:lnTo>
                  <a:pt x="345185" y="324611"/>
                </a:lnTo>
                <a:lnTo>
                  <a:pt x="649224" y="658241"/>
                </a:lnTo>
                <a:lnTo>
                  <a:pt x="649224" y="629284"/>
                </a:lnTo>
                <a:lnTo>
                  <a:pt x="354456" y="304800"/>
                </a:lnTo>
                <a:lnTo>
                  <a:pt x="1981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26535" y="460248"/>
            <a:ext cx="182879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46960" y="457200"/>
            <a:ext cx="932815" cy="951230"/>
          </a:xfrm>
          <a:custGeom>
            <a:avLst/>
            <a:gdLst/>
            <a:ahLst/>
            <a:cxnLst/>
            <a:rect l="l" t="t" r="r" b="b"/>
            <a:pathLst>
              <a:path w="932814" h="951230">
                <a:moveTo>
                  <a:pt x="932561" y="0"/>
                </a:moveTo>
                <a:lnTo>
                  <a:pt x="903604" y="0"/>
                </a:lnTo>
                <a:lnTo>
                  <a:pt x="647572" y="210311"/>
                </a:lnTo>
                <a:lnTo>
                  <a:pt x="408431" y="429641"/>
                </a:lnTo>
                <a:lnTo>
                  <a:pt x="190500" y="667384"/>
                </a:lnTo>
                <a:lnTo>
                  <a:pt x="0" y="912622"/>
                </a:lnTo>
                <a:lnTo>
                  <a:pt x="0" y="950722"/>
                </a:lnTo>
                <a:lnTo>
                  <a:pt x="190500" y="685673"/>
                </a:lnTo>
                <a:lnTo>
                  <a:pt x="408431" y="447928"/>
                </a:lnTo>
                <a:lnTo>
                  <a:pt x="656716" y="219455"/>
                </a:lnTo>
                <a:lnTo>
                  <a:pt x="93256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46960" y="457200"/>
            <a:ext cx="429895" cy="401955"/>
          </a:xfrm>
          <a:custGeom>
            <a:avLst/>
            <a:gdLst/>
            <a:ahLst/>
            <a:cxnLst/>
            <a:rect l="l" t="t" r="r" b="b"/>
            <a:pathLst>
              <a:path w="429894" h="401955">
                <a:moveTo>
                  <a:pt x="429387" y="0"/>
                </a:moveTo>
                <a:lnTo>
                  <a:pt x="400303" y="0"/>
                </a:lnTo>
                <a:lnTo>
                  <a:pt x="191007" y="181864"/>
                </a:lnTo>
                <a:lnTo>
                  <a:pt x="0" y="372745"/>
                </a:lnTo>
                <a:lnTo>
                  <a:pt x="0" y="401827"/>
                </a:lnTo>
                <a:lnTo>
                  <a:pt x="200151" y="191007"/>
                </a:lnTo>
                <a:lnTo>
                  <a:pt x="42938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54156" y="4823459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58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21323" y="4823459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42388" y="4823459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22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52631" y="4197096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588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19800" y="4197096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40864" y="4197096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2228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52631" y="5446776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588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19800" y="5446776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42388" y="1705355"/>
            <a:ext cx="9138285" cy="0"/>
          </a:xfrm>
          <a:custGeom>
            <a:avLst/>
            <a:gdLst/>
            <a:ahLst/>
            <a:cxnLst/>
            <a:rect l="l" t="t" r="r" b="b"/>
            <a:pathLst>
              <a:path w="9138285">
                <a:moveTo>
                  <a:pt x="0" y="0"/>
                </a:moveTo>
                <a:lnTo>
                  <a:pt x="913777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154156" y="3573779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58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021323" y="3573779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42388" y="3573779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22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154156" y="2951988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58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021323" y="2951988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42388" y="2951988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22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152631" y="2325623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588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19800" y="2325623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40864" y="2325623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2228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42388" y="1083563"/>
            <a:ext cx="9138285" cy="0"/>
          </a:xfrm>
          <a:custGeom>
            <a:avLst/>
            <a:gdLst/>
            <a:ahLst/>
            <a:cxnLst/>
            <a:rect l="l" t="t" r="r" b="b"/>
            <a:pathLst>
              <a:path w="9138285">
                <a:moveTo>
                  <a:pt x="0" y="0"/>
                </a:moveTo>
                <a:lnTo>
                  <a:pt x="913777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42388" y="6694931"/>
            <a:ext cx="9138285" cy="0"/>
          </a:xfrm>
          <a:custGeom>
            <a:avLst/>
            <a:gdLst/>
            <a:ahLst/>
            <a:cxnLst/>
            <a:rect l="l" t="t" r="r" b="b"/>
            <a:pathLst>
              <a:path w="9138285">
                <a:moveTo>
                  <a:pt x="0" y="0"/>
                </a:moveTo>
                <a:lnTo>
                  <a:pt x="9137777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154156" y="6073140"/>
            <a:ext cx="326390" cy="0"/>
          </a:xfrm>
          <a:custGeom>
            <a:avLst/>
            <a:gdLst/>
            <a:ahLst/>
            <a:cxnLst/>
            <a:rect l="l" t="t" r="r" b="b"/>
            <a:pathLst>
              <a:path w="326390">
                <a:moveTo>
                  <a:pt x="0" y="0"/>
                </a:moveTo>
                <a:lnTo>
                  <a:pt x="32588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21323" y="6073140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342388" y="6073140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2228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673090" y="6737095"/>
            <a:ext cx="245745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Dr.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Maher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Hadidi,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University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Jordan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759820" y="6732523"/>
            <a:ext cx="19050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21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xfrm>
            <a:off x="4802504" y="792302"/>
            <a:ext cx="42233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5" dirty="0"/>
              <a:t>S</a:t>
            </a:r>
            <a:r>
              <a:rPr sz="6000" spc="10" dirty="0"/>
              <a:t>NU</a:t>
            </a:r>
            <a:r>
              <a:rPr sz="6000" spc="5" dirty="0"/>
              <a:t>FF</a:t>
            </a:r>
            <a:r>
              <a:rPr sz="6000" dirty="0"/>
              <a:t>BOX</a:t>
            </a:r>
            <a:endParaRPr sz="6000"/>
          </a:p>
        </p:txBody>
      </p:sp>
      <p:sp>
        <p:nvSpPr>
          <p:cNvPr id="49" name="object 49"/>
          <p:cNvSpPr txBox="1"/>
          <p:nvPr/>
        </p:nvSpPr>
        <p:spPr>
          <a:xfrm>
            <a:off x="1623822" y="1943862"/>
            <a:ext cx="4331970" cy="36195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0965" marR="1662430" indent="-889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An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important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clinical 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region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0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dorsal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side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0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wrist.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Borders:</a:t>
            </a:r>
            <a:endParaRPr sz="2000">
              <a:latin typeface="Verdana"/>
              <a:cs typeface="Verdana"/>
            </a:endParaRPr>
          </a:p>
          <a:p>
            <a:pPr marL="356870" indent="-344170">
              <a:lnSpc>
                <a:spcPct val="100000"/>
              </a:lnSpc>
              <a:spcBef>
                <a:spcPts val="195"/>
              </a:spcBef>
              <a:buClr>
                <a:srgbClr val="FFFFCC"/>
              </a:buClr>
              <a:buSzPct val="6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Medial:</a:t>
            </a:r>
            <a:endParaRPr sz="2000">
              <a:latin typeface="Verdana"/>
              <a:cs typeface="Verdana"/>
            </a:endParaRPr>
          </a:p>
          <a:p>
            <a:pPr marL="368935">
              <a:lnSpc>
                <a:spcPct val="100000"/>
              </a:lnSpc>
              <a:spcBef>
                <a:spcPts val="215"/>
              </a:spcBef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Ext.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pollicis</a:t>
            </a:r>
            <a:r>
              <a:rPr sz="2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L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ongus.</a:t>
            </a:r>
            <a:endParaRPr sz="2000">
              <a:latin typeface="Verdana"/>
              <a:cs typeface="Verdana"/>
            </a:endParaRPr>
          </a:p>
          <a:p>
            <a:pPr marL="356870" indent="-344170">
              <a:lnSpc>
                <a:spcPct val="100000"/>
              </a:lnSpc>
              <a:spcBef>
                <a:spcPts val="195"/>
              </a:spcBef>
              <a:buClr>
                <a:srgbClr val="FFFFCC"/>
              </a:buClr>
              <a:buSzPct val="6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Lateral:</a:t>
            </a:r>
            <a:endParaRPr sz="2000">
              <a:latin typeface="Verdana"/>
              <a:cs typeface="Verdana"/>
            </a:endParaRPr>
          </a:p>
          <a:p>
            <a:pPr marL="756285" lvl="1" indent="-286385">
              <a:lnSpc>
                <a:spcPct val="100000"/>
              </a:lnSpc>
              <a:spcBef>
                <a:spcPts val="195"/>
              </a:spcBef>
              <a:buChar char="•"/>
              <a:tabLst>
                <a:tab pos="756285" algn="l"/>
                <a:tab pos="756920" algn="l"/>
              </a:tabLst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Ext. 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poll.</a:t>
            </a:r>
            <a:r>
              <a:rPr sz="20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Brevis</a:t>
            </a:r>
            <a:endParaRPr sz="2000">
              <a:latin typeface="Verdana"/>
              <a:cs typeface="Verdana"/>
            </a:endParaRPr>
          </a:p>
          <a:p>
            <a:pPr marL="756285" lvl="1" indent="-286385">
              <a:lnSpc>
                <a:spcPct val="100000"/>
              </a:lnSpc>
              <a:spcBef>
                <a:spcPts val="215"/>
              </a:spcBef>
              <a:buChar char="•"/>
              <a:tabLst>
                <a:tab pos="756285" algn="l"/>
                <a:tab pos="756920" algn="l"/>
              </a:tabLst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Abd.</a:t>
            </a:r>
            <a:r>
              <a:rPr sz="20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Poll.</a:t>
            </a:r>
            <a:r>
              <a:rPr sz="2000" b="1" spc="-5" dirty="0">
                <a:latin typeface="Verdana"/>
                <a:cs typeface="Verdana"/>
              </a:rPr>
              <a:t>L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ongus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4318635" algn="l"/>
              </a:tabLst>
            </a:pPr>
            <a:r>
              <a:rPr sz="20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Floor</a:t>
            </a:r>
            <a:r>
              <a:rPr sz="2000" b="1" u="heavy" strike="sngStrike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:	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623822" y="5546140"/>
            <a:ext cx="3166110" cy="136334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  <a:tabLst>
                <a:tab pos="1685925" algn="l"/>
              </a:tabLst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Scaphoid	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(fracture)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20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Content: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  <a:tabLst>
                <a:tab pos="2155825" algn="l"/>
              </a:tabLst>
            </a:pPr>
            <a:r>
              <a:rPr sz="2000" spc="-5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000" spc="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sz="20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	(pu</a:t>
            </a:r>
            <a:r>
              <a:rPr sz="2000" spc="2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2000">
              <a:latin typeface="Verdana"/>
              <a:cs typeface="Verdana"/>
            </a:endParaRPr>
          </a:p>
          <a:p>
            <a:pPr marL="1263015">
              <a:lnSpc>
                <a:spcPct val="100000"/>
              </a:lnSpc>
              <a:spcBef>
                <a:spcPts val="1495"/>
              </a:spcBef>
              <a:tabLst>
                <a:tab pos="1811655" algn="l"/>
              </a:tabLst>
            </a:pP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Spring	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2019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065520" y="2057400"/>
            <a:ext cx="4962144" cy="450189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84747" y="1933955"/>
            <a:ext cx="0" cy="4749165"/>
          </a:xfrm>
          <a:custGeom>
            <a:avLst/>
            <a:gdLst/>
            <a:ahLst/>
            <a:cxnLst/>
            <a:rect l="l" t="t" r="r" b="b"/>
            <a:pathLst>
              <a:path h="4749165">
                <a:moveTo>
                  <a:pt x="0" y="0"/>
                </a:moveTo>
                <a:lnTo>
                  <a:pt x="0" y="4748784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021323" y="1973579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114531" y="1933955"/>
            <a:ext cx="0" cy="4749165"/>
          </a:xfrm>
          <a:custGeom>
            <a:avLst/>
            <a:gdLst/>
            <a:ahLst/>
            <a:cxnLst/>
            <a:rect l="l" t="t" r="r" b="b"/>
            <a:pathLst>
              <a:path h="4749165">
                <a:moveTo>
                  <a:pt x="0" y="0"/>
                </a:moveTo>
                <a:lnTo>
                  <a:pt x="0" y="4748784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021323" y="6646164"/>
            <a:ext cx="5056505" cy="0"/>
          </a:xfrm>
          <a:custGeom>
            <a:avLst/>
            <a:gdLst/>
            <a:ahLst/>
            <a:cxnLst/>
            <a:rect l="l" t="t" r="r" b="b"/>
            <a:pathLst>
              <a:path w="5056505">
                <a:moveTo>
                  <a:pt x="0" y="0"/>
                </a:moveTo>
                <a:lnTo>
                  <a:pt x="5056505" y="0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059423" y="2036064"/>
            <a:ext cx="0" cy="4544695"/>
          </a:xfrm>
          <a:custGeom>
            <a:avLst/>
            <a:gdLst/>
            <a:ahLst/>
            <a:cxnLst/>
            <a:rect l="l" t="t" r="r" b="b"/>
            <a:pathLst>
              <a:path h="4544695">
                <a:moveTo>
                  <a:pt x="0" y="0"/>
                </a:moveTo>
                <a:lnTo>
                  <a:pt x="0" y="4544187"/>
                </a:lnTo>
              </a:path>
            </a:pathLst>
          </a:custGeom>
          <a:ln w="24384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73140" y="2049779"/>
            <a:ext cx="4953000" cy="0"/>
          </a:xfrm>
          <a:custGeom>
            <a:avLst/>
            <a:gdLst/>
            <a:ahLst/>
            <a:cxnLst/>
            <a:rect l="l" t="t" r="r" b="b"/>
            <a:pathLst>
              <a:path w="4953000">
                <a:moveTo>
                  <a:pt x="0" y="0"/>
                </a:moveTo>
                <a:lnTo>
                  <a:pt x="4953000" y="0"/>
                </a:lnTo>
              </a:path>
            </a:pathLst>
          </a:custGeom>
          <a:ln w="27432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036807" y="2036064"/>
            <a:ext cx="0" cy="4544695"/>
          </a:xfrm>
          <a:custGeom>
            <a:avLst/>
            <a:gdLst/>
            <a:ahLst/>
            <a:cxnLst/>
            <a:rect l="l" t="t" r="r" b="b"/>
            <a:pathLst>
              <a:path h="4544695">
                <a:moveTo>
                  <a:pt x="0" y="0"/>
                </a:moveTo>
                <a:lnTo>
                  <a:pt x="0" y="4544187"/>
                </a:lnTo>
              </a:path>
            </a:pathLst>
          </a:custGeom>
          <a:ln w="24384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73140" y="6566916"/>
            <a:ext cx="4953000" cy="0"/>
          </a:xfrm>
          <a:custGeom>
            <a:avLst/>
            <a:gdLst/>
            <a:ahLst/>
            <a:cxnLst/>
            <a:rect l="l" t="t" r="r" b="b"/>
            <a:pathLst>
              <a:path w="4953000">
                <a:moveTo>
                  <a:pt x="0" y="0"/>
                </a:moveTo>
                <a:lnTo>
                  <a:pt x="4953000" y="0"/>
                </a:lnTo>
              </a:path>
            </a:pathLst>
          </a:custGeom>
          <a:ln w="27432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929127" y="5696711"/>
            <a:ext cx="228600" cy="152400"/>
          </a:xfrm>
          <a:custGeom>
            <a:avLst/>
            <a:gdLst/>
            <a:ahLst/>
            <a:cxnLst/>
            <a:rect l="l" t="t" r="r" b="b"/>
            <a:pathLst>
              <a:path w="228600" h="152400">
                <a:moveTo>
                  <a:pt x="0" y="152400"/>
                </a:moveTo>
                <a:lnTo>
                  <a:pt x="228600" y="152400"/>
                </a:lnTo>
                <a:lnTo>
                  <a:pt x="2286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31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157727" y="5620511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0" y="0"/>
                </a:moveTo>
                <a:lnTo>
                  <a:pt x="0" y="304800"/>
                </a:lnTo>
                <a:lnTo>
                  <a:pt x="76200" y="152400"/>
                </a:lnTo>
                <a:lnTo>
                  <a:pt x="0" y="0"/>
                </a:lnTo>
                <a:close/>
              </a:path>
            </a:pathLst>
          </a:custGeom>
          <a:solidFill>
            <a:srgbClr val="31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419855" y="6324600"/>
            <a:ext cx="298703" cy="24079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1416" y="457200"/>
            <a:ext cx="5876544" cy="68061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09816" y="1676400"/>
            <a:ext cx="3334512" cy="41818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759820" y="6628282"/>
            <a:ext cx="19050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22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9816" y="6370320"/>
            <a:ext cx="201168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0504" y="6498335"/>
            <a:ext cx="591311" cy="810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56847" y="7159752"/>
            <a:ext cx="124968" cy="149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6559" y="463295"/>
            <a:ext cx="112774" cy="6845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42047" y="3422903"/>
            <a:ext cx="274320" cy="388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9080" y="6851904"/>
            <a:ext cx="91440" cy="380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10143" y="4056888"/>
            <a:ext cx="192024" cy="2438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9847" y="3904488"/>
            <a:ext cx="161544" cy="1880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42119" y="3651503"/>
            <a:ext cx="146303" cy="18531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1447" y="3752088"/>
            <a:ext cx="112774" cy="13594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35056" y="4044696"/>
            <a:ext cx="152400" cy="1219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4767" y="463295"/>
            <a:ext cx="240791" cy="46360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8967" y="463295"/>
            <a:ext cx="478536" cy="37734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2935" y="807719"/>
            <a:ext cx="146303" cy="3931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4111" y="1161288"/>
            <a:ext cx="213360" cy="3931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96311" y="6967728"/>
            <a:ext cx="48768" cy="548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1864" y="457200"/>
            <a:ext cx="1139825" cy="1344295"/>
          </a:xfrm>
          <a:custGeom>
            <a:avLst/>
            <a:gdLst/>
            <a:ahLst/>
            <a:cxnLst/>
            <a:rect l="l" t="t" r="r" b="b"/>
            <a:pathLst>
              <a:path w="1139825" h="1344295">
                <a:moveTo>
                  <a:pt x="25907" y="0"/>
                </a:moveTo>
                <a:lnTo>
                  <a:pt x="0" y="0"/>
                </a:lnTo>
                <a:lnTo>
                  <a:pt x="332104" y="315722"/>
                </a:lnTo>
                <a:lnTo>
                  <a:pt x="635253" y="648207"/>
                </a:lnTo>
                <a:lnTo>
                  <a:pt x="903351" y="989964"/>
                </a:lnTo>
                <a:lnTo>
                  <a:pt x="1139443" y="1343787"/>
                </a:lnTo>
                <a:lnTo>
                  <a:pt x="1139443" y="1305687"/>
                </a:lnTo>
                <a:lnTo>
                  <a:pt x="912494" y="962405"/>
                </a:lnTo>
                <a:lnTo>
                  <a:pt x="645921" y="629920"/>
                </a:lnTo>
                <a:lnTo>
                  <a:pt x="350392" y="305053"/>
                </a:lnTo>
                <a:lnTo>
                  <a:pt x="2590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32592" y="457200"/>
            <a:ext cx="649605" cy="658495"/>
          </a:xfrm>
          <a:custGeom>
            <a:avLst/>
            <a:gdLst/>
            <a:ahLst/>
            <a:cxnLst/>
            <a:rect l="l" t="t" r="r" b="b"/>
            <a:pathLst>
              <a:path w="649604" h="658494">
                <a:moveTo>
                  <a:pt x="19811" y="0"/>
                </a:moveTo>
                <a:lnTo>
                  <a:pt x="0" y="0"/>
                </a:lnTo>
                <a:lnTo>
                  <a:pt x="345185" y="324611"/>
                </a:lnTo>
                <a:lnTo>
                  <a:pt x="649224" y="658241"/>
                </a:lnTo>
                <a:lnTo>
                  <a:pt x="649224" y="629284"/>
                </a:lnTo>
                <a:lnTo>
                  <a:pt x="354456" y="304800"/>
                </a:lnTo>
                <a:lnTo>
                  <a:pt x="1981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26535" y="460248"/>
            <a:ext cx="182879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46960" y="457200"/>
            <a:ext cx="932815" cy="951230"/>
          </a:xfrm>
          <a:custGeom>
            <a:avLst/>
            <a:gdLst/>
            <a:ahLst/>
            <a:cxnLst/>
            <a:rect l="l" t="t" r="r" b="b"/>
            <a:pathLst>
              <a:path w="932814" h="951230">
                <a:moveTo>
                  <a:pt x="932561" y="0"/>
                </a:moveTo>
                <a:lnTo>
                  <a:pt x="903604" y="0"/>
                </a:lnTo>
                <a:lnTo>
                  <a:pt x="647572" y="210311"/>
                </a:lnTo>
                <a:lnTo>
                  <a:pt x="408431" y="429641"/>
                </a:lnTo>
                <a:lnTo>
                  <a:pt x="190500" y="667384"/>
                </a:lnTo>
                <a:lnTo>
                  <a:pt x="0" y="912622"/>
                </a:lnTo>
                <a:lnTo>
                  <a:pt x="0" y="950722"/>
                </a:lnTo>
                <a:lnTo>
                  <a:pt x="190500" y="685673"/>
                </a:lnTo>
                <a:lnTo>
                  <a:pt x="408431" y="447928"/>
                </a:lnTo>
                <a:lnTo>
                  <a:pt x="656716" y="219455"/>
                </a:lnTo>
                <a:lnTo>
                  <a:pt x="93256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46960" y="457200"/>
            <a:ext cx="429895" cy="401955"/>
          </a:xfrm>
          <a:custGeom>
            <a:avLst/>
            <a:gdLst/>
            <a:ahLst/>
            <a:cxnLst/>
            <a:rect l="l" t="t" r="r" b="b"/>
            <a:pathLst>
              <a:path w="429894" h="401955">
                <a:moveTo>
                  <a:pt x="429387" y="0"/>
                </a:moveTo>
                <a:lnTo>
                  <a:pt x="400303" y="0"/>
                </a:lnTo>
                <a:lnTo>
                  <a:pt x="191007" y="181864"/>
                </a:lnTo>
                <a:lnTo>
                  <a:pt x="0" y="372745"/>
                </a:lnTo>
                <a:lnTo>
                  <a:pt x="0" y="401827"/>
                </a:lnTo>
                <a:lnTo>
                  <a:pt x="200151" y="191007"/>
                </a:lnTo>
                <a:lnTo>
                  <a:pt x="42938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458956" y="4823459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02323" y="4823459"/>
            <a:ext cx="4980940" cy="0"/>
          </a:xfrm>
          <a:custGeom>
            <a:avLst/>
            <a:gdLst/>
            <a:ahLst/>
            <a:cxnLst/>
            <a:rect l="l" t="t" r="r" b="b"/>
            <a:pathLst>
              <a:path w="4980940">
                <a:moveTo>
                  <a:pt x="0" y="0"/>
                </a:moveTo>
                <a:lnTo>
                  <a:pt x="49804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42388" y="4823459"/>
            <a:ext cx="3983354" cy="0"/>
          </a:xfrm>
          <a:custGeom>
            <a:avLst/>
            <a:gdLst/>
            <a:ahLst/>
            <a:cxnLst/>
            <a:rect l="l" t="t" r="r" b="b"/>
            <a:pathLst>
              <a:path w="3983354">
                <a:moveTo>
                  <a:pt x="0" y="0"/>
                </a:moveTo>
                <a:lnTo>
                  <a:pt x="39832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457431" y="4197096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00800" y="4197096"/>
            <a:ext cx="4980940" cy="0"/>
          </a:xfrm>
          <a:custGeom>
            <a:avLst/>
            <a:gdLst/>
            <a:ahLst/>
            <a:cxnLst/>
            <a:rect l="l" t="t" r="r" b="b"/>
            <a:pathLst>
              <a:path w="4980940">
                <a:moveTo>
                  <a:pt x="0" y="0"/>
                </a:moveTo>
                <a:lnTo>
                  <a:pt x="498043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457431" y="5446776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00800" y="5446776"/>
            <a:ext cx="4980940" cy="0"/>
          </a:xfrm>
          <a:custGeom>
            <a:avLst/>
            <a:gdLst/>
            <a:ahLst/>
            <a:cxnLst/>
            <a:rect l="l" t="t" r="r" b="b"/>
            <a:pathLst>
              <a:path w="4980940">
                <a:moveTo>
                  <a:pt x="0" y="0"/>
                </a:moveTo>
                <a:lnTo>
                  <a:pt x="498043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40864" y="5446776"/>
            <a:ext cx="3983354" cy="0"/>
          </a:xfrm>
          <a:custGeom>
            <a:avLst/>
            <a:gdLst/>
            <a:ahLst/>
            <a:cxnLst/>
            <a:rect l="l" t="t" r="r" b="b"/>
            <a:pathLst>
              <a:path w="3983354">
                <a:moveTo>
                  <a:pt x="0" y="0"/>
                </a:moveTo>
                <a:lnTo>
                  <a:pt x="3983228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42388" y="1705355"/>
            <a:ext cx="9138285" cy="0"/>
          </a:xfrm>
          <a:custGeom>
            <a:avLst/>
            <a:gdLst/>
            <a:ahLst/>
            <a:cxnLst/>
            <a:rect l="l" t="t" r="r" b="b"/>
            <a:pathLst>
              <a:path w="9138285">
                <a:moveTo>
                  <a:pt x="0" y="0"/>
                </a:moveTo>
                <a:lnTo>
                  <a:pt x="913777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458956" y="3573779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02323" y="3573779"/>
            <a:ext cx="4980940" cy="0"/>
          </a:xfrm>
          <a:custGeom>
            <a:avLst/>
            <a:gdLst/>
            <a:ahLst/>
            <a:cxnLst/>
            <a:rect l="l" t="t" r="r" b="b"/>
            <a:pathLst>
              <a:path w="4980940">
                <a:moveTo>
                  <a:pt x="0" y="0"/>
                </a:moveTo>
                <a:lnTo>
                  <a:pt x="49804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42388" y="3573779"/>
            <a:ext cx="3983354" cy="0"/>
          </a:xfrm>
          <a:custGeom>
            <a:avLst/>
            <a:gdLst/>
            <a:ahLst/>
            <a:cxnLst/>
            <a:rect l="l" t="t" r="r" b="b"/>
            <a:pathLst>
              <a:path w="3983354">
                <a:moveTo>
                  <a:pt x="0" y="0"/>
                </a:moveTo>
                <a:lnTo>
                  <a:pt x="39832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458956" y="2951988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02323" y="2951988"/>
            <a:ext cx="4980940" cy="0"/>
          </a:xfrm>
          <a:custGeom>
            <a:avLst/>
            <a:gdLst/>
            <a:ahLst/>
            <a:cxnLst/>
            <a:rect l="l" t="t" r="r" b="b"/>
            <a:pathLst>
              <a:path w="4980940">
                <a:moveTo>
                  <a:pt x="0" y="0"/>
                </a:moveTo>
                <a:lnTo>
                  <a:pt x="49804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42388" y="2951988"/>
            <a:ext cx="3983354" cy="0"/>
          </a:xfrm>
          <a:custGeom>
            <a:avLst/>
            <a:gdLst/>
            <a:ahLst/>
            <a:cxnLst/>
            <a:rect l="l" t="t" r="r" b="b"/>
            <a:pathLst>
              <a:path w="3983354">
                <a:moveTo>
                  <a:pt x="0" y="0"/>
                </a:moveTo>
                <a:lnTo>
                  <a:pt x="39832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457431" y="2325623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08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400800" y="2325623"/>
            <a:ext cx="4980940" cy="0"/>
          </a:xfrm>
          <a:custGeom>
            <a:avLst/>
            <a:gdLst/>
            <a:ahLst/>
            <a:cxnLst/>
            <a:rect l="l" t="t" r="r" b="b"/>
            <a:pathLst>
              <a:path w="4980940">
                <a:moveTo>
                  <a:pt x="0" y="0"/>
                </a:moveTo>
                <a:lnTo>
                  <a:pt x="498043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42388" y="1083563"/>
            <a:ext cx="9138285" cy="0"/>
          </a:xfrm>
          <a:custGeom>
            <a:avLst/>
            <a:gdLst/>
            <a:ahLst/>
            <a:cxnLst/>
            <a:rect l="l" t="t" r="r" b="b"/>
            <a:pathLst>
              <a:path w="9138285">
                <a:moveTo>
                  <a:pt x="0" y="0"/>
                </a:moveTo>
                <a:lnTo>
                  <a:pt x="913777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42388" y="6694931"/>
            <a:ext cx="9138285" cy="0"/>
          </a:xfrm>
          <a:custGeom>
            <a:avLst/>
            <a:gdLst/>
            <a:ahLst/>
            <a:cxnLst/>
            <a:rect l="l" t="t" r="r" b="b"/>
            <a:pathLst>
              <a:path w="9138285">
                <a:moveTo>
                  <a:pt x="0" y="0"/>
                </a:moveTo>
                <a:lnTo>
                  <a:pt x="9137777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42388" y="6073140"/>
            <a:ext cx="9138285" cy="0"/>
          </a:xfrm>
          <a:custGeom>
            <a:avLst/>
            <a:gdLst/>
            <a:ahLst/>
            <a:cxnLst/>
            <a:rect l="l" t="t" r="r" b="b"/>
            <a:pathLst>
              <a:path w="9138285">
                <a:moveTo>
                  <a:pt x="0" y="0"/>
                </a:moveTo>
                <a:lnTo>
                  <a:pt x="9137777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2476245" y="6727037"/>
            <a:ext cx="814069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Spring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2019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673090" y="6737095"/>
            <a:ext cx="245745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Dr.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Maher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Hadidi,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University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Jordan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759820" y="6732523"/>
            <a:ext cx="19050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6268973" y="873074"/>
            <a:ext cx="46996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/>
              <a:t>Radial</a:t>
            </a:r>
            <a:r>
              <a:rPr sz="5400" spc="-160" dirty="0"/>
              <a:t> </a:t>
            </a:r>
            <a:r>
              <a:rPr sz="5400" spc="-5" dirty="0"/>
              <a:t>nerve-1</a:t>
            </a:r>
            <a:endParaRPr sz="5400"/>
          </a:p>
        </p:txBody>
      </p:sp>
      <p:sp>
        <p:nvSpPr>
          <p:cNvPr id="47" name="object 47"/>
          <p:cNvSpPr txBox="1"/>
          <p:nvPr/>
        </p:nvSpPr>
        <p:spPr>
          <a:xfrm>
            <a:off x="2874391" y="1400378"/>
            <a:ext cx="12280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C</a:t>
            </a:r>
            <a:r>
              <a:rPr sz="24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o</a:t>
            </a:r>
            <a:r>
              <a:rPr sz="24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u</a:t>
            </a:r>
            <a:r>
              <a:rPr sz="24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r</a:t>
            </a:r>
            <a:r>
              <a:rPr sz="24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s</a:t>
            </a:r>
            <a:r>
              <a:rPr sz="2400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e</a:t>
            </a:r>
            <a:r>
              <a:rPr sz="24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: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328164" y="1821561"/>
            <a:ext cx="4008754" cy="46437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00125" indent="-286385">
              <a:lnSpc>
                <a:spcPct val="100000"/>
              </a:lnSpc>
              <a:spcBef>
                <a:spcPts val="90"/>
              </a:spcBef>
              <a:buChar char="•"/>
              <a:tabLst>
                <a:tab pos="1000125" algn="l"/>
                <a:tab pos="1000760" algn="l"/>
              </a:tabLst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Anterior to</a:t>
            </a:r>
            <a:r>
              <a:rPr sz="20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lateral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000125" algn="l"/>
                <a:tab pos="3995420" algn="l"/>
              </a:tabLst>
            </a:pPr>
            <a:r>
              <a:rPr sz="2000" strike="sngStrike" spc="-5" dirty="0">
                <a:solidFill>
                  <a:srgbClr val="FFFFFF"/>
                </a:solidFill>
                <a:latin typeface="Verdana"/>
                <a:cs typeface="Verdana"/>
              </a:rPr>
              <a:t> 	epicondyle.	</a:t>
            </a:r>
            <a:endParaRPr sz="2000">
              <a:latin typeface="Verdana"/>
              <a:cs typeface="Verdana"/>
            </a:endParaRPr>
          </a:p>
          <a:p>
            <a:pPr marL="1000125" indent="-286385">
              <a:lnSpc>
                <a:spcPct val="100000"/>
              </a:lnSpc>
              <a:spcBef>
                <a:spcPts val="505"/>
              </a:spcBef>
              <a:buChar char="•"/>
              <a:tabLst>
                <a:tab pos="1000125" algn="l"/>
                <a:tab pos="1000760" algn="l"/>
              </a:tabLst>
            </a:pP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Lateral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inside</a:t>
            </a:r>
            <a:r>
              <a:rPr sz="20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cubital</a:t>
            </a:r>
            <a:endParaRPr sz="2000">
              <a:latin typeface="Verdana"/>
              <a:cs typeface="Verdana"/>
            </a:endParaRPr>
          </a:p>
          <a:p>
            <a:pPr marL="1000125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fossa.</a:t>
            </a:r>
            <a:endParaRPr sz="2000">
              <a:latin typeface="Verdana"/>
              <a:cs typeface="Verdana"/>
            </a:endParaRPr>
          </a:p>
          <a:p>
            <a:pPr marL="256540">
              <a:lnSpc>
                <a:spcPct val="100000"/>
              </a:lnSpc>
              <a:spcBef>
                <a:spcPts val="580"/>
              </a:spcBef>
            </a:pPr>
            <a:r>
              <a:rPr sz="24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Branches:</a:t>
            </a:r>
            <a:endParaRPr sz="2400">
              <a:latin typeface="Verdana"/>
              <a:cs typeface="Verdana"/>
            </a:endParaRPr>
          </a:p>
          <a:p>
            <a:pPr marL="1000125" indent="-286385">
              <a:lnSpc>
                <a:spcPct val="100000"/>
              </a:lnSpc>
              <a:spcBef>
                <a:spcPts val="500"/>
              </a:spcBef>
              <a:buChar char="•"/>
              <a:tabLst>
                <a:tab pos="1000125" algn="l"/>
                <a:tab pos="1000760" algn="l"/>
              </a:tabLst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Superficial</a:t>
            </a:r>
            <a:r>
              <a:rPr sz="2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branch.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  <a:tabLst>
                <a:tab pos="713740" algn="l"/>
                <a:tab pos="1000125" algn="l"/>
                <a:tab pos="3995420" algn="l"/>
              </a:tabLst>
            </a:pPr>
            <a:r>
              <a:rPr sz="2000" strike="sngStrike" spc="-5" dirty="0">
                <a:solidFill>
                  <a:srgbClr val="FFFFFF"/>
                </a:solidFill>
                <a:latin typeface="Times New Roman"/>
                <a:cs typeface="Times New Roman"/>
              </a:rPr>
              <a:t> 	</a:t>
            </a:r>
            <a:r>
              <a:rPr sz="2000" strike="sngStrike" spc="-5" dirty="0">
                <a:solidFill>
                  <a:srgbClr val="FFFFFF"/>
                </a:solidFill>
                <a:latin typeface="Verdana"/>
                <a:cs typeface="Verdana"/>
              </a:rPr>
              <a:t>•	</a:t>
            </a:r>
            <a:r>
              <a:rPr sz="2000" strike="sngStrike" spc="-15" dirty="0">
                <a:solidFill>
                  <a:srgbClr val="FFFFFF"/>
                </a:solidFill>
                <a:latin typeface="Verdana"/>
                <a:cs typeface="Verdana"/>
              </a:rPr>
              <a:t>Deep </a:t>
            </a:r>
            <a:r>
              <a:rPr sz="2000" strike="sngStrike" spc="-10" dirty="0">
                <a:solidFill>
                  <a:srgbClr val="FFFFFF"/>
                </a:solidFill>
                <a:latin typeface="Verdana"/>
                <a:cs typeface="Verdana"/>
              </a:rPr>
              <a:t>branch</a:t>
            </a:r>
            <a:r>
              <a:rPr sz="2000" strike="sngStrike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trike="sngStrike" spc="-5" dirty="0">
                <a:solidFill>
                  <a:srgbClr val="FFFFFF"/>
                </a:solidFill>
                <a:latin typeface="Verdana"/>
                <a:cs typeface="Verdana"/>
              </a:rPr>
              <a:t>.	</a:t>
            </a:r>
            <a:endParaRPr sz="2000">
              <a:latin typeface="Verdana"/>
              <a:cs typeface="Verdana"/>
            </a:endParaRPr>
          </a:p>
          <a:p>
            <a:pPr marL="256540">
              <a:lnSpc>
                <a:spcPct val="100000"/>
              </a:lnSpc>
              <a:spcBef>
                <a:spcPts val="610"/>
              </a:spcBef>
            </a:pPr>
            <a:r>
              <a:rPr sz="24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Supply:</a:t>
            </a:r>
            <a:endParaRPr sz="2400">
              <a:latin typeface="Verdana"/>
              <a:cs typeface="Verdana"/>
            </a:endParaRPr>
          </a:p>
          <a:p>
            <a:pPr marL="1000125" indent="-286385">
              <a:lnSpc>
                <a:spcPct val="100000"/>
              </a:lnSpc>
              <a:spcBef>
                <a:spcPts val="495"/>
              </a:spcBef>
              <a:buChar char="•"/>
              <a:tabLst>
                <a:tab pos="1000125" algn="l"/>
                <a:tab pos="1000760" algn="l"/>
                <a:tab pos="2912110" algn="l"/>
              </a:tabLst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Elbow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wrist	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joint.</a:t>
            </a:r>
            <a:endParaRPr sz="2000">
              <a:latin typeface="Verdana"/>
              <a:cs typeface="Verdana"/>
            </a:endParaRPr>
          </a:p>
          <a:p>
            <a:pPr marL="1000125" indent="-286385">
              <a:lnSpc>
                <a:spcPct val="100000"/>
              </a:lnSpc>
              <a:spcBef>
                <a:spcPts val="505"/>
              </a:spcBef>
              <a:buChar char="•"/>
              <a:tabLst>
                <a:tab pos="1000125" algn="l"/>
                <a:tab pos="1000760" algn="l"/>
              </a:tabLst>
            </a:pPr>
            <a:r>
              <a:rPr sz="20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Forearm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endParaRPr sz="2000">
              <a:latin typeface="Verdana"/>
              <a:cs typeface="Verdana"/>
            </a:endParaRPr>
          </a:p>
          <a:p>
            <a:pPr marL="1000125">
              <a:lnSpc>
                <a:spcPct val="100000"/>
              </a:lnSpc>
            </a:pP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All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muscles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20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post.</a:t>
            </a:r>
            <a:endParaRPr sz="2000">
              <a:latin typeface="Verdana"/>
              <a:cs typeface="Verdana"/>
            </a:endParaRPr>
          </a:p>
          <a:p>
            <a:pPr marL="1000125">
              <a:lnSpc>
                <a:spcPct val="100000"/>
              </a:lnSpc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compartment.</a:t>
            </a:r>
            <a:endParaRPr sz="2000">
              <a:latin typeface="Verdana"/>
              <a:cs typeface="Verdana"/>
            </a:endParaRPr>
          </a:p>
          <a:p>
            <a:pPr marL="1000125" indent="-286385">
              <a:lnSpc>
                <a:spcPct val="100000"/>
              </a:lnSpc>
              <a:spcBef>
                <a:spcPts val="505"/>
              </a:spcBef>
              <a:buChar char="•"/>
              <a:tabLst>
                <a:tab pos="1000125" algn="l"/>
                <a:tab pos="1000760" algn="l"/>
              </a:tabLst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Dorsal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skin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20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hand.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6446520" y="1978151"/>
            <a:ext cx="4885944" cy="396849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365747" y="1857755"/>
            <a:ext cx="0" cy="4215765"/>
          </a:xfrm>
          <a:custGeom>
            <a:avLst/>
            <a:gdLst/>
            <a:ahLst/>
            <a:cxnLst/>
            <a:rect l="l" t="t" r="r" b="b"/>
            <a:pathLst>
              <a:path h="4215765">
                <a:moveTo>
                  <a:pt x="0" y="0"/>
                </a:moveTo>
                <a:lnTo>
                  <a:pt x="0" y="4215257"/>
                </a:lnTo>
              </a:path>
            </a:pathLst>
          </a:custGeom>
          <a:ln w="7620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402323" y="1894332"/>
            <a:ext cx="4980940" cy="0"/>
          </a:xfrm>
          <a:custGeom>
            <a:avLst/>
            <a:gdLst/>
            <a:ahLst/>
            <a:cxnLst/>
            <a:rect l="l" t="t" r="r" b="b"/>
            <a:pathLst>
              <a:path w="4980940">
                <a:moveTo>
                  <a:pt x="0" y="0"/>
                </a:moveTo>
                <a:lnTo>
                  <a:pt x="4980432" y="0"/>
                </a:lnTo>
              </a:path>
            </a:pathLst>
          </a:custGeom>
          <a:ln w="7620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419331" y="1857755"/>
            <a:ext cx="0" cy="4215765"/>
          </a:xfrm>
          <a:custGeom>
            <a:avLst/>
            <a:gdLst/>
            <a:ahLst/>
            <a:cxnLst/>
            <a:rect l="l" t="t" r="r" b="b"/>
            <a:pathLst>
              <a:path h="4215765">
                <a:moveTo>
                  <a:pt x="0" y="0"/>
                </a:moveTo>
                <a:lnTo>
                  <a:pt x="0" y="4215257"/>
                </a:lnTo>
              </a:path>
            </a:pathLst>
          </a:custGeom>
          <a:ln w="7620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402323" y="6036564"/>
            <a:ext cx="4980305" cy="0"/>
          </a:xfrm>
          <a:custGeom>
            <a:avLst/>
            <a:gdLst/>
            <a:ahLst/>
            <a:cxnLst/>
            <a:rect l="l" t="t" r="r" b="b"/>
            <a:pathLst>
              <a:path w="4980305">
                <a:moveTo>
                  <a:pt x="0" y="0"/>
                </a:moveTo>
                <a:lnTo>
                  <a:pt x="4980305" y="0"/>
                </a:lnTo>
              </a:path>
            </a:pathLst>
          </a:custGeom>
          <a:ln w="7620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440423" y="1956816"/>
            <a:ext cx="0" cy="4013835"/>
          </a:xfrm>
          <a:custGeom>
            <a:avLst/>
            <a:gdLst/>
            <a:ahLst/>
            <a:cxnLst/>
            <a:rect l="l" t="t" r="r" b="b"/>
            <a:pathLst>
              <a:path h="4013835">
                <a:moveTo>
                  <a:pt x="0" y="0"/>
                </a:moveTo>
                <a:lnTo>
                  <a:pt x="0" y="4013708"/>
                </a:lnTo>
              </a:path>
            </a:pathLst>
          </a:custGeom>
          <a:ln w="2438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452615" y="1969007"/>
            <a:ext cx="4876800" cy="0"/>
          </a:xfrm>
          <a:custGeom>
            <a:avLst/>
            <a:gdLst/>
            <a:ahLst/>
            <a:cxnLst/>
            <a:rect l="l" t="t" r="r" b="b"/>
            <a:pathLst>
              <a:path w="4876800">
                <a:moveTo>
                  <a:pt x="0" y="0"/>
                </a:moveTo>
                <a:lnTo>
                  <a:pt x="4876800" y="0"/>
                </a:lnTo>
              </a:path>
            </a:pathLst>
          </a:custGeom>
          <a:ln w="2438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341607" y="1956816"/>
            <a:ext cx="0" cy="4013835"/>
          </a:xfrm>
          <a:custGeom>
            <a:avLst/>
            <a:gdLst/>
            <a:ahLst/>
            <a:cxnLst/>
            <a:rect l="l" t="t" r="r" b="b"/>
            <a:pathLst>
              <a:path h="4013835">
                <a:moveTo>
                  <a:pt x="0" y="0"/>
                </a:moveTo>
                <a:lnTo>
                  <a:pt x="0" y="4013708"/>
                </a:lnTo>
              </a:path>
            </a:pathLst>
          </a:custGeom>
          <a:ln w="2438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454140" y="5957315"/>
            <a:ext cx="4876800" cy="0"/>
          </a:xfrm>
          <a:custGeom>
            <a:avLst/>
            <a:gdLst/>
            <a:ahLst/>
            <a:cxnLst/>
            <a:rect l="l" t="t" r="r" b="b"/>
            <a:pathLst>
              <a:path w="4876800">
                <a:moveTo>
                  <a:pt x="0" y="0"/>
                </a:moveTo>
                <a:lnTo>
                  <a:pt x="4876800" y="0"/>
                </a:lnTo>
              </a:path>
            </a:pathLst>
          </a:custGeom>
          <a:ln w="27432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9816" y="6370320"/>
            <a:ext cx="201168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0504" y="6498335"/>
            <a:ext cx="591311" cy="810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56847" y="7159752"/>
            <a:ext cx="124968" cy="149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6559" y="463295"/>
            <a:ext cx="112774" cy="6845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42047" y="3422903"/>
            <a:ext cx="274320" cy="388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9080" y="6851904"/>
            <a:ext cx="91440" cy="380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10143" y="4056888"/>
            <a:ext cx="192024" cy="2438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9847" y="3904488"/>
            <a:ext cx="161544" cy="1880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42119" y="3651503"/>
            <a:ext cx="146303" cy="18531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1447" y="3752088"/>
            <a:ext cx="112774" cy="13594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35056" y="4044696"/>
            <a:ext cx="152400" cy="1219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4767" y="463295"/>
            <a:ext cx="240791" cy="46360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8967" y="463295"/>
            <a:ext cx="478536" cy="37734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2935" y="807719"/>
            <a:ext cx="146303" cy="3931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4111" y="1161288"/>
            <a:ext cx="213360" cy="3931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96311" y="6967728"/>
            <a:ext cx="48768" cy="548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1864" y="457200"/>
            <a:ext cx="1139825" cy="1344295"/>
          </a:xfrm>
          <a:custGeom>
            <a:avLst/>
            <a:gdLst/>
            <a:ahLst/>
            <a:cxnLst/>
            <a:rect l="l" t="t" r="r" b="b"/>
            <a:pathLst>
              <a:path w="1139825" h="1344295">
                <a:moveTo>
                  <a:pt x="25907" y="0"/>
                </a:moveTo>
                <a:lnTo>
                  <a:pt x="0" y="0"/>
                </a:lnTo>
                <a:lnTo>
                  <a:pt x="332104" y="315722"/>
                </a:lnTo>
                <a:lnTo>
                  <a:pt x="635253" y="648207"/>
                </a:lnTo>
                <a:lnTo>
                  <a:pt x="903351" y="989964"/>
                </a:lnTo>
                <a:lnTo>
                  <a:pt x="1139443" y="1343787"/>
                </a:lnTo>
                <a:lnTo>
                  <a:pt x="1139443" y="1305687"/>
                </a:lnTo>
                <a:lnTo>
                  <a:pt x="912494" y="962405"/>
                </a:lnTo>
                <a:lnTo>
                  <a:pt x="645921" y="629920"/>
                </a:lnTo>
                <a:lnTo>
                  <a:pt x="350392" y="305053"/>
                </a:lnTo>
                <a:lnTo>
                  <a:pt x="2590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32592" y="457200"/>
            <a:ext cx="649605" cy="658495"/>
          </a:xfrm>
          <a:custGeom>
            <a:avLst/>
            <a:gdLst/>
            <a:ahLst/>
            <a:cxnLst/>
            <a:rect l="l" t="t" r="r" b="b"/>
            <a:pathLst>
              <a:path w="649604" h="658494">
                <a:moveTo>
                  <a:pt x="19811" y="0"/>
                </a:moveTo>
                <a:lnTo>
                  <a:pt x="0" y="0"/>
                </a:lnTo>
                <a:lnTo>
                  <a:pt x="345185" y="324611"/>
                </a:lnTo>
                <a:lnTo>
                  <a:pt x="649224" y="658241"/>
                </a:lnTo>
                <a:lnTo>
                  <a:pt x="649224" y="629284"/>
                </a:lnTo>
                <a:lnTo>
                  <a:pt x="354456" y="304800"/>
                </a:lnTo>
                <a:lnTo>
                  <a:pt x="1981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26535" y="460248"/>
            <a:ext cx="182879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46960" y="457200"/>
            <a:ext cx="932815" cy="951230"/>
          </a:xfrm>
          <a:custGeom>
            <a:avLst/>
            <a:gdLst/>
            <a:ahLst/>
            <a:cxnLst/>
            <a:rect l="l" t="t" r="r" b="b"/>
            <a:pathLst>
              <a:path w="932814" h="951230">
                <a:moveTo>
                  <a:pt x="932561" y="0"/>
                </a:moveTo>
                <a:lnTo>
                  <a:pt x="903604" y="0"/>
                </a:lnTo>
                <a:lnTo>
                  <a:pt x="647572" y="210311"/>
                </a:lnTo>
                <a:lnTo>
                  <a:pt x="408431" y="429641"/>
                </a:lnTo>
                <a:lnTo>
                  <a:pt x="190500" y="667384"/>
                </a:lnTo>
                <a:lnTo>
                  <a:pt x="0" y="912622"/>
                </a:lnTo>
                <a:lnTo>
                  <a:pt x="0" y="950722"/>
                </a:lnTo>
                <a:lnTo>
                  <a:pt x="190500" y="685673"/>
                </a:lnTo>
                <a:lnTo>
                  <a:pt x="408431" y="447928"/>
                </a:lnTo>
                <a:lnTo>
                  <a:pt x="656716" y="219455"/>
                </a:lnTo>
                <a:lnTo>
                  <a:pt x="93256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46960" y="457200"/>
            <a:ext cx="429895" cy="401955"/>
          </a:xfrm>
          <a:custGeom>
            <a:avLst/>
            <a:gdLst/>
            <a:ahLst/>
            <a:cxnLst/>
            <a:rect l="l" t="t" r="r" b="b"/>
            <a:pathLst>
              <a:path w="429894" h="401955">
                <a:moveTo>
                  <a:pt x="429387" y="0"/>
                </a:moveTo>
                <a:lnTo>
                  <a:pt x="400303" y="0"/>
                </a:lnTo>
                <a:lnTo>
                  <a:pt x="191007" y="181864"/>
                </a:lnTo>
                <a:lnTo>
                  <a:pt x="0" y="372745"/>
                </a:lnTo>
                <a:lnTo>
                  <a:pt x="0" y="401827"/>
                </a:lnTo>
                <a:lnTo>
                  <a:pt x="200151" y="191007"/>
                </a:lnTo>
                <a:lnTo>
                  <a:pt x="42938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420856" y="4823459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0" y="0"/>
                </a:moveTo>
                <a:lnTo>
                  <a:pt x="59182" y="0"/>
                </a:lnTo>
              </a:path>
            </a:pathLst>
          </a:custGeom>
          <a:ln w="15239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69964" y="4823459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5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42388" y="4823459"/>
            <a:ext cx="4175760" cy="0"/>
          </a:xfrm>
          <a:custGeom>
            <a:avLst/>
            <a:gdLst/>
            <a:ahLst/>
            <a:cxnLst/>
            <a:rect l="l" t="t" r="r" b="b"/>
            <a:pathLst>
              <a:path w="4175759">
                <a:moveTo>
                  <a:pt x="0" y="0"/>
                </a:moveTo>
                <a:lnTo>
                  <a:pt x="41752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420856" y="4197096"/>
            <a:ext cx="57785" cy="0"/>
          </a:xfrm>
          <a:custGeom>
            <a:avLst/>
            <a:gdLst/>
            <a:ahLst/>
            <a:cxnLst/>
            <a:rect l="l" t="t" r="r" b="b"/>
            <a:pathLst>
              <a:path w="57784">
                <a:moveTo>
                  <a:pt x="0" y="0"/>
                </a:moveTo>
                <a:lnTo>
                  <a:pt x="57658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68440" y="4197096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55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40864" y="4197096"/>
            <a:ext cx="4175760" cy="0"/>
          </a:xfrm>
          <a:custGeom>
            <a:avLst/>
            <a:gdLst/>
            <a:ahLst/>
            <a:cxnLst/>
            <a:rect l="l" t="t" r="r" b="b"/>
            <a:pathLst>
              <a:path w="4175759">
                <a:moveTo>
                  <a:pt x="0" y="0"/>
                </a:moveTo>
                <a:lnTo>
                  <a:pt x="417525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420856" y="5446776"/>
            <a:ext cx="57785" cy="0"/>
          </a:xfrm>
          <a:custGeom>
            <a:avLst/>
            <a:gdLst/>
            <a:ahLst/>
            <a:cxnLst/>
            <a:rect l="l" t="t" r="r" b="b"/>
            <a:pathLst>
              <a:path w="57784">
                <a:moveTo>
                  <a:pt x="0" y="0"/>
                </a:moveTo>
                <a:lnTo>
                  <a:pt x="57658" y="0"/>
                </a:lnTo>
              </a:path>
            </a:pathLst>
          </a:custGeom>
          <a:ln w="18287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68440" y="5446776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55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40864" y="5446776"/>
            <a:ext cx="4175760" cy="0"/>
          </a:xfrm>
          <a:custGeom>
            <a:avLst/>
            <a:gdLst/>
            <a:ahLst/>
            <a:cxnLst/>
            <a:rect l="l" t="t" r="r" b="b"/>
            <a:pathLst>
              <a:path w="4175759">
                <a:moveTo>
                  <a:pt x="0" y="0"/>
                </a:moveTo>
                <a:lnTo>
                  <a:pt x="417525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420856" y="1705355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0" y="0"/>
                </a:moveTo>
                <a:lnTo>
                  <a:pt x="591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69964" y="1705355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5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42388" y="1705355"/>
            <a:ext cx="4175760" cy="0"/>
          </a:xfrm>
          <a:custGeom>
            <a:avLst/>
            <a:gdLst/>
            <a:ahLst/>
            <a:cxnLst/>
            <a:rect l="l" t="t" r="r" b="b"/>
            <a:pathLst>
              <a:path w="4175759">
                <a:moveTo>
                  <a:pt x="0" y="0"/>
                </a:moveTo>
                <a:lnTo>
                  <a:pt x="41752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420856" y="3573779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0" y="0"/>
                </a:moveTo>
                <a:lnTo>
                  <a:pt x="591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569964" y="3573779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5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42388" y="3573779"/>
            <a:ext cx="4175760" cy="0"/>
          </a:xfrm>
          <a:custGeom>
            <a:avLst/>
            <a:gdLst/>
            <a:ahLst/>
            <a:cxnLst/>
            <a:rect l="l" t="t" r="r" b="b"/>
            <a:pathLst>
              <a:path w="4175759">
                <a:moveTo>
                  <a:pt x="0" y="0"/>
                </a:moveTo>
                <a:lnTo>
                  <a:pt x="41752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420856" y="2951988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0" y="0"/>
                </a:moveTo>
                <a:lnTo>
                  <a:pt x="591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569964" y="2951988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5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42388" y="2951988"/>
            <a:ext cx="4175760" cy="0"/>
          </a:xfrm>
          <a:custGeom>
            <a:avLst/>
            <a:gdLst/>
            <a:ahLst/>
            <a:cxnLst/>
            <a:rect l="l" t="t" r="r" b="b"/>
            <a:pathLst>
              <a:path w="4175759">
                <a:moveTo>
                  <a:pt x="0" y="0"/>
                </a:moveTo>
                <a:lnTo>
                  <a:pt x="41752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420856" y="2325623"/>
            <a:ext cx="57785" cy="0"/>
          </a:xfrm>
          <a:custGeom>
            <a:avLst/>
            <a:gdLst/>
            <a:ahLst/>
            <a:cxnLst/>
            <a:rect l="l" t="t" r="r" b="b"/>
            <a:pathLst>
              <a:path w="57784">
                <a:moveTo>
                  <a:pt x="0" y="0"/>
                </a:moveTo>
                <a:lnTo>
                  <a:pt x="57658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568440" y="2325623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55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40864" y="2325623"/>
            <a:ext cx="4175760" cy="0"/>
          </a:xfrm>
          <a:custGeom>
            <a:avLst/>
            <a:gdLst/>
            <a:ahLst/>
            <a:cxnLst/>
            <a:rect l="l" t="t" r="r" b="b"/>
            <a:pathLst>
              <a:path w="4175759">
                <a:moveTo>
                  <a:pt x="0" y="0"/>
                </a:moveTo>
                <a:lnTo>
                  <a:pt x="417525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420856" y="1083563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0" y="0"/>
                </a:moveTo>
                <a:lnTo>
                  <a:pt x="591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569964" y="1083563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5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342388" y="1083563"/>
            <a:ext cx="4175760" cy="0"/>
          </a:xfrm>
          <a:custGeom>
            <a:avLst/>
            <a:gdLst/>
            <a:ahLst/>
            <a:cxnLst/>
            <a:rect l="l" t="t" r="r" b="b"/>
            <a:pathLst>
              <a:path w="4175759">
                <a:moveTo>
                  <a:pt x="0" y="0"/>
                </a:moveTo>
                <a:lnTo>
                  <a:pt x="41752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420856" y="6694931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0" y="0"/>
                </a:moveTo>
                <a:lnTo>
                  <a:pt x="59182" y="0"/>
                </a:lnTo>
              </a:path>
            </a:pathLst>
          </a:custGeom>
          <a:ln w="15239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69964" y="6694931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55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342388" y="6694931"/>
            <a:ext cx="4175760" cy="0"/>
          </a:xfrm>
          <a:custGeom>
            <a:avLst/>
            <a:gdLst/>
            <a:ahLst/>
            <a:cxnLst/>
            <a:rect l="l" t="t" r="r" b="b"/>
            <a:pathLst>
              <a:path w="4175759">
                <a:moveTo>
                  <a:pt x="0" y="0"/>
                </a:moveTo>
                <a:lnTo>
                  <a:pt x="417525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420856" y="6073140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0" y="0"/>
                </a:moveTo>
                <a:lnTo>
                  <a:pt x="59182" y="0"/>
                </a:lnTo>
              </a:path>
            </a:pathLst>
          </a:custGeom>
          <a:ln w="15239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569964" y="6073140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55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42388" y="6073140"/>
            <a:ext cx="4175760" cy="0"/>
          </a:xfrm>
          <a:custGeom>
            <a:avLst/>
            <a:gdLst/>
            <a:ahLst/>
            <a:cxnLst/>
            <a:rect l="l" t="t" r="r" b="b"/>
            <a:pathLst>
              <a:path w="4175759">
                <a:moveTo>
                  <a:pt x="0" y="0"/>
                </a:moveTo>
                <a:lnTo>
                  <a:pt x="417525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2874391" y="6732523"/>
            <a:ext cx="80581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Spring</a:t>
            </a:r>
            <a:r>
              <a:rPr sz="10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2019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673090" y="6737095"/>
            <a:ext cx="868044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Dr. Maher</a:t>
            </a:r>
            <a:r>
              <a:rPr sz="10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Ha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27433" y="6749106"/>
            <a:ext cx="80010" cy="1562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618096" y="6740269"/>
            <a:ext cx="4319905" cy="1619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  <a:tabLst>
                <a:tab pos="4154804" algn="l"/>
              </a:tabLst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Uni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ver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J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rd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500" spc="15" baseline="2777" dirty="0">
                <a:solidFill>
                  <a:srgbClr val="FFFFFF"/>
                </a:solidFill>
                <a:latin typeface="Verdana"/>
                <a:cs typeface="Verdana"/>
              </a:rPr>
              <a:t>15</a:t>
            </a:r>
            <a:endParaRPr sz="1500" baseline="2777">
              <a:latin typeface="Verdana"/>
              <a:cs typeface="Verdana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3325495" y="688975"/>
            <a:ext cx="1951989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0" dirty="0"/>
              <a:t>A</a:t>
            </a:r>
            <a:r>
              <a:rPr dirty="0"/>
              <a:t>rt</a:t>
            </a:r>
            <a:r>
              <a:rPr spc="10" dirty="0"/>
              <a:t>e</a:t>
            </a:r>
            <a:r>
              <a:rPr dirty="0"/>
              <a:t>ries</a:t>
            </a:r>
          </a:p>
        </p:txBody>
      </p:sp>
      <p:sp>
        <p:nvSpPr>
          <p:cNvPr id="58" name="object 58"/>
          <p:cNvSpPr/>
          <p:nvPr/>
        </p:nvSpPr>
        <p:spPr>
          <a:xfrm>
            <a:off x="2237232" y="3562603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0" y="0"/>
                </a:moveTo>
                <a:lnTo>
                  <a:pt x="1280159" y="0"/>
                </a:lnTo>
              </a:path>
            </a:pathLst>
          </a:custGeom>
          <a:ln w="2438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1691385" y="1410823"/>
            <a:ext cx="4494530" cy="467868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  <a:tabLst>
                <a:tab pos="546100" algn="l"/>
              </a:tabLst>
            </a:pPr>
            <a:r>
              <a:rPr sz="2400" b="1" spc="-5" dirty="0">
                <a:solidFill>
                  <a:srgbClr val="FFFFFF"/>
                </a:solidFill>
                <a:latin typeface="Verdana"/>
                <a:cs typeface="Verdana"/>
              </a:rPr>
              <a:t>1.	Ulnar artery</a:t>
            </a:r>
            <a:endParaRPr sz="2400">
              <a:latin typeface="Verdana"/>
              <a:cs typeface="Verdana"/>
            </a:endParaRPr>
          </a:p>
          <a:p>
            <a:pPr marL="546100" indent="-533400">
              <a:lnSpc>
                <a:spcPct val="100000"/>
              </a:lnSpc>
              <a:spcBef>
                <a:spcPts val="229"/>
              </a:spcBef>
              <a:buSzPct val="60000"/>
              <a:buFont typeface="Wingdings"/>
              <a:buChar char=""/>
              <a:tabLst>
                <a:tab pos="546100" algn="l"/>
                <a:tab pos="546735" algn="l"/>
              </a:tabLst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Larger branch of Brach.</a:t>
            </a:r>
            <a:r>
              <a:rPr sz="20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a.</a:t>
            </a:r>
            <a:endParaRPr sz="2000">
              <a:latin typeface="Verdana"/>
              <a:cs typeface="Verdana"/>
            </a:endParaRPr>
          </a:p>
          <a:p>
            <a:pPr marL="546100" indent="-533400">
              <a:lnSpc>
                <a:spcPts val="2395"/>
              </a:lnSpc>
              <a:buSzPct val="60000"/>
              <a:buFont typeface="Wingdings"/>
              <a:buChar char=""/>
              <a:tabLst>
                <a:tab pos="546100" algn="l"/>
                <a:tab pos="546735" algn="l"/>
              </a:tabLst>
            </a:pPr>
            <a:r>
              <a:rPr sz="20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Course:</a:t>
            </a:r>
            <a:endParaRPr sz="2000">
              <a:latin typeface="Verdana"/>
              <a:cs typeface="Verdana"/>
            </a:endParaRPr>
          </a:p>
          <a:p>
            <a:pPr marL="927100" lvl="1" indent="-457200">
              <a:lnSpc>
                <a:spcPts val="2155"/>
              </a:lnSpc>
              <a:buChar char="•"/>
              <a:tabLst>
                <a:tab pos="927100" algn="l"/>
                <a:tab pos="927735" algn="l"/>
              </a:tabLst>
            </a:pP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Begin: 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At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neck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radius.</a:t>
            </a:r>
            <a:endParaRPr sz="1800">
              <a:latin typeface="Verdana"/>
              <a:cs typeface="Verdana"/>
            </a:endParaRPr>
          </a:p>
          <a:p>
            <a:pPr marL="927100" lvl="1" indent="-457200">
              <a:lnSpc>
                <a:spcPts val="2100"/>
              </a:lnSpc>
              <a:buChar char="•"/>
              <a:tabLst>
                <a:tab pos="927100" algn="l"/>
                <a:tab pos="927735" algn="l"/>
              </a:tabLst>
            </a:pP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End: 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Above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Flexor</a:t>
            </a:r>
            <a:endParaRPr sz="1800">
              <a:latin typeface="Verdana"/>
              <a:cs typeface="Verdana"/>
            </a:endParaRPr>
          </a:p>
          <a:p>
            <a:pPr marL="1524635">
              <a:lnSpc>
                <a:spcPts val="2100"/>
              </a:lnSpc>
            </a:pP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Retinaculum.</a:t>
            </a:r>
            <a:endParaRPr sz="1800">
              <a:latin typeface="Verdana"/>
              <a:cs typeface="Verdana"/>
            </a:endParaRPr>
          </a:p>
          <a:p>
            <a:pPr marL="546100" indent="-533400">
              <a:lnSpc>
                <a:spcPct val="100000"/>
              </a:lnSpc>
              <a:spcBef>
                <a:spcPts val="160"/>
              </a:spcBef>
              <a:buSzPct val="60000"/>
              <a:buFont typeface="Wingdings"/>
              <a:buChar char=""/>
              <a:tabLst>
                <a:tab pos="546100" algn="l"/>
                <a:tab pos="546735" algn="l"/>
              </a:tabLst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Branches:</a:t>
            </a:r>
            <a:endParaRPr sz="2000">
              <a:latin typeface="Verdana"/>
              <a:cs typeface="Verdana"/>
            </a:endParaRPr>
          </a:p>
          <a:p>
            <a:pPr marL="927100" lvl="1" indent="-457200">
              <a:lnSpc>
                <a:spcPts val="2390"/>
              </a:lnSpc>
              <a:buChar char="•"/>
              <a:tabLst>
                <a:tab pos="927100" algn="l"/>
                <a:tab pos="927735" algn="l"/>
              </a:tabLst>
            </a:pP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At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cubital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fossa,</a:t>
            </a:r>
            <a:r>
              <a:rPr sz="20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gives</a:t>
            </a:r>
            <a:endParaRPr sz="2000">
              <a:latin typeface="Verdana"/>
              <a:cs typeface="Verdana"/>
            </a:endParaRPr>
          </a:p>
          <a:p>
            <a:pPr marL="1308100" lvl="2" indent="-381000">
              <a:lnSpc>
                <a:spcPts val="2035"/>
              </a:lnSpc>
              <a:buClr>
                <a:srgbClr val="64CCFF"/>
              </a:buClr>
              <a:buSzPct val="58333"/>
              <a:buFont typeface="Wingdings"/>
              <a:buChar char=""/>
              <a:tabLst>
                <a:tab pos="1308100" algn="l"/>
                <a:tab pos="1308735" algn="l"/>
              </a:tabLst>
            </a:pPr>
            <a:r>
              <a:rPr sz="1800" b="1" spc="-10" dirty="0">
                <a:solidFill>
                  <a:srgbClr val="FFFFFF"/>
                </a:solidFill>
                <a:latin typeface="Verdana"/>
                <a:cs typeface="Verdana"/>
              </a:rPr>
              <a:t>Common </a:t>
            </a:r>
            <a:r>
              <a:rPr sz="1800" b="1" spc="-5" dirty="0">
                <a:solidFill>
                  <a:srgbClr val="FFFFFF"/>
                </a:solidFill>
                <a:latin typeface="Verdana"/>
                <a:cs typeface="Verdana"/>
              </a:rPr>
              <a:t>interosseous</a:t>
            </a:r>
            <a:r>
              <a:rPr sz="1800" b="1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Verdana"/>
                <a:cs typeface="Verdana"/>
              </a:rPr>
              <a:t>A.</a:t>
            </a:r>
            <a:endParaRPr sz="1800">
              <a:latin typeface="Verdana"/>
              <a:cs typeface="Verdana"/>
            </a:endParaRPr>
          </a:p>
          <a:p>
            <a:pPr marL="1729105" lvl="3" indent="-344805">
              <a:lnSpc>
                <a:spcPts val="1700"/>
              </a:lnSpc>
              <a:buClr>
                <a:srgbClr val="CCEBFF"/>
              </a:buClr>
              <a:buFont typeface="Verdana"/>
              <a:buChar char="•"/>
              <a:tabLst>
                <a:tab pos="1728470" algn="l"/>
                <a:tab pos="1729105" algn="l"/>
              </a:tabLst>
            </a:pPr>
            <a:r>
              <a:rPr sz="1600" b="1" spc="5" dirty="0">
                <a:solidFill>
                  <a:srgbClr val="FFFFFF"/>
                </a:solidFill>
                <a:latin typeface="Verdana"/>
                <a:cs typeface="Verdana"/>
              </a:rPr>
              <a:t>Ant.</a:t>
            </a:r>
            <a:r>
              <a:rPr sz="1600" b="1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Interosseous</a:t>
            </a:r>
            <a:endParaRPr sz="1600">
              <a:latin typeface="Verdana"/>
              <a:cs typeface="Verdana"/>
            </a:endParaRPr>
          </a:p>
          <a:p>
            <a:pPr marL="814705" algn="ctr">
              <a:lnSpc>
                <a:spcPts val="1705"/>
              </a:lnSpc>
            </a:pP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anterior</a:t>
            </a:r>
            <a:r>
              <a:rPr sz="16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compt.</a:t>
            </a:r>
            <a:endParaRPr sz="1600">
              <a:latin typeface="Verdana"/>
              <a:cs typeface="Verdana"/>
            </a:endParaRPr>
          </a:p>
          <a:p>
            <a:pPr marL="1729105" lvl="3" indent="-344805">
              <a:lnSpc>
                <a:spcPts val="1705"/>
              </a:lnSpc>
              <a:buClr>
                <a:srgbClr val="CCEBFF"/>
              </a:buClr>
              <a:buFont typeface="Verdana"/>
              <a:buChar char="•"/>
              <a:tabLst>
                <a:tab pos="1108075" algn="l"/>
                <a:tab pos="1729105" algn="l"/>
              </a:tabLst>
            </a:pPr>
            <a:r>
              <a:rPr sz="1600" b="1" spc="5" dirty="0">
                <a:solidFill>
                  <a:srgbClr val="FFFFFF"/>
                </a:solidFill>
                <a:latin typeface="Verdana"/>
                <a:cs typeface="Verdana"/>
              </a:rPr>
              <a:t>Post.</a:t>
            </a:r>
            <a:r>
              <a:rPr sz="1600" b="1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Interosseous</a:t>
            </a:r>
            <a:endParaRPr sz="1600">
              <a:latin typeface="Verdana"/>
              <a:cs typeface="Verdana"/>
            </a:endParaRPr>
          </a:p>
          <a:p>
            <a:pPr marL="1725930">
              <a:lnSpc>
                <a:spcPts val="1795"/>
              </a:lnSpc>
            </a:pP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posterior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compt.</a:t>
            </a:r>
            <a:endParaRPr sz="1600">
              <a:latin typeface="Verdana"/>
              <a:cs typeface="Verdana"/>
            </a:endParaRPr>
          </a:p>
          <a:p>
            <a:pPr marL="927100" marR="864869" lvl="1" indent="-457200">
              <a:lnSpc>
                <a:spcPct val="80000"/>
              </a:lnSpc>
              <a:spcBef>
                <a:spcPts val="420"/>
              </a:spcBef>
              <a:buChar char="•"/>
              <a:tabLst>
                <a:tab pos="927100" algn="l"/>
                <a:tab pos="927735" algn="l"/>
              </a:tabLst>
            </a:pP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Above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FR divides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into</a:t>
            </a:r>
            <a:r>
              <a:rPr sz="1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2 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branches:</a:t>
            </a:r>
            <a:endParaRPr sz="1800">
              <a:latin typeface="Verdana"/>
              <a:cs typeface="Verdana"/>
            </a:endParaRPr>
          </a:p>
          <a:p>
            <a:pPr marL="1308100" lvl="2" indent="-381000">
              <a:lnSpc>
                <a:spcPct val="100000"/>
              </a:lnSpc>
              <a:buClr>
                <a:srgbClr val="64CCFF"/>
              </a:buClr>
              <a:buSzPct val="58333"/>
              <a:buFont typeface="Wingdings"/>
              <a:buChar char=""/>
              <a:tabLst>
                <a:tab pos="1308100" algn="l"/>
                <a:tab pos="1308735" algn="l"/>
              </a:tabLst>
            </a:pPr>
            <a:r>
              <a:rPr sz="1800" b="1" spc="-5" dirty="0">
                <a:solidFill>
                  <a:srgbClr val="FFFFFF"/>
                </a:solidFill>
                <a:latin typeface="Verdana"/>
                <a:cs typeface="Verdana"/>
              </a:rPr>
              <a:t>Superficial</a:t>
            </a:r>
            <a:r>
              <a:rPr sz="1800" b="1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Verdana"/>
                <a:cs typeface="Verdana"/>
              </a:rPr>
              <a:t>branch.</a:t>
            </a:r>
            <a:endParaRPr sz="1800">
              <a:latin typeface="Verdana"/>
              <a:cs typeface="Verdana"/>
            </a:endParaRPr>
          </a:p>
          <a:p>
            <a:pPr marL="1308100" lvl="2" indent="-381000">
              <a:lnSpc>
                <a:spcPct val="100000"/>
              </a:lnSpc>
              <a:buClr>
                <a:srgbClr val="64CCFF"/>
              </a:buClr>
              <a:buSzPct val="58333"/>
              <a:buFont typeface="Wingdings"/>
              <a:buChar char=""/>
              <a:tabLst>
                <a:tab pos="1308100" algn="l"/>
                <a:tab pos="1308735" algn="l"/>
              </a:tabLst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Deep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branch.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601968" y="606551"/>
            <a:ext cx="4730496" cy="6638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541007" y="521208"/>
            <a:ext cx="0" cy="6793865"/>
          </a:xfrm>
          <a:custGeom>
            <a:avLst/>
            <a:gdLst/>
            <a:ahLst/>
            <a:cxnLst/>
            <a:rect l="l" t="t" r="r" b="b"/>
            <a:pathLst>
              <a:path h="6793865">
                <a:moveTo>
                  <a:pt x="0" y="0"/>
                </a:moveTo>
                <a:lnTo>
                  <a:pt x="0" y="6793484"/>
                </a:lnTo>
              </a:path>
            </a:pathLst>
          </a:custGeom>
          <a:ln w="5486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568440" y="548640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552" y="0"/>
                </a:lnTo>
              </a:path>
            </a:pathLst>
          </a:custGeom>
          <a:ln w="5486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393423" y="521208"/>
            <a:ext cx="0" cy="6793865"/>
          </a:xfrm>
          <a:custGeom>
            <a:avLst/>
            <a:gdLst/>
            <a:ahLst/>
            <a:cxnLst/>
            <a:rect l="l" t="t" r="r" b="b"/>
            <a:pathLst>
              <a:path h="6793865">
                <a:moveTo>
                  <a:pt x="0" y="0"/>
                </a:moveTo>
                <a:lnTo>
                  <a:pt x="0" y="6793484"/>
                </a:lnTo>
              </a:path>
            </a:pathLst>
          </a:custGeom>
          <a:ln w="5486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569964" y="7298435"/>
            <a:ext cx="4797425" cy="0"/>
          </a:xfrm>
          <a:custGeom>
            <a:avLst/>
            <a:gdLst/>
            <a:ahLst/>
            <a:cxnLst/>
            <a:rect l="l" t="t" r="r" b="b"/>
            <a:pathLst>
              <a:path w="4797425">
                <a:moveTo>
                  <a:pt x="0" y="0"/>
                </a:moveTo>
                <a:lnTo>
                  <a:pt x="4797425" y="0"/>
                </a:lnTo>
              </a:path>
            </a:pathLst>
          </a:custGeom>
          <a:ln w="3962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597395" y="595883"/>
            <a:ext cx="0" cy="6662420"/>
          </a:xfrm>
          <a:custGeom>
            <a:avLst/>
            <a:gdLst/>
            <a:ahLst/>
            <a:cxnLst/>
            <a:rect l="l" t="t" r="r" b="b"/>
            <a:pathLst>
              <a:path h="6662420">
                <a:moveTo>
                  <a:pt x="0" y="0"/>
                </a:moveTo>
                <a:lnTo>
                  <a:pt x="0" y="6662420"/>
                </a:lnTo>
              </a:path>
            </a:pathLst>
          </a:custGeom>
          <a:ln w="1524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605016" y="600455"/>
            <a:ext cx="4724400" cy="0"/>
          </a:xfrm>
          <a:custGeom>
            <a:avLst/>
            <a:gdLst/>
            <a:ahLst/>
            <a:cxnLst/>
            <a:rect l="l" t="t" r="r" b="b"/>
            <a:pathLst>
              <a:path w="4724400">
                <a:moveTo>
                  <a:pt x="0" y="0"/>
                </a:moveTo>
                <a:lnTo>
                  <a:pt x="4724400" y="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1338559" y="594359"/>
            <a:ext cx="0" cy="6662420"/>
          </a:xfrm>
          <a:custGeom>
            <a:avLst/>
            <a:gdLst/>
            <a:ahLst/>
            <a:cxnLst/>
            <a:rect l="l" t="t" r="r" b="b"/>
            <a:pathLst>
              <a:path h="6662420">
                <a:moveTo>
                  <a:pt x="0" y="0"/>
                </a:moveTo>
                <a:lnTo>
                  <a:pt x="0" y="666242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605016" y="7248143"/>
            <a:ext cx="4724400" cy="0"/>
          </a:xfrm>
          <a:custGeom>
            <a:avLst/>
            <a:gdLst/>
            <a:ahLst/>
            <a:cxnLst/>
            <a:rect l="l" t="t" r="r" b="b"/>
            <a:pathLst>
              <a:path w="4724400">
                <a:moveTo>
                  <a:pt x="0" y="0"/>
                </a:moveTo>
                <a:lnTo>
                  <a:pt x="4724400" y="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11854942" y="6767880"/>
            <a:ext cx="19050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24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8048" y="588263"/>
            <a:ext cx="9579864" cy="6339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61761" y="6932777"/>
            <a:ext cx="245745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Dr.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Maher</a:t>
            </a:r>
            <a:r>
              <a:rPr sz="10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Hadidi,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University</a:t>
            </a:r>
            <a:r>
              <a:rPr sz="10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Jordan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72086" y="6879742"/>
            <a:ext cx="19050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8073" y="6963257"/>
            <a:ext cx="80708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Spring</a:t>
            </a:r>
            <a:r>
              <a:rPr sz="10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2019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9816" y="6370320"/>
            <a:ext cx="201168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0504" y="6498335"/>
            <a:ext cx="591311" cy="810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56847" y="7159752"/>
            <a:ext cx="124968" cy="149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6559" y="463295"/>
            <a:ext cx="112774" cy="6845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42047" y="3422903"/>
            <a:ext cx="274320" cy="388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9080" y="6851904"/>
            <a:ext cx="91440" cy="380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10143" y="4056888"/>
            <a:ext cx="192024" cy="2438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9847" y="3904488"/>
            <a:ext cx="161544" cy="1880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42119" y="3651503"/>
            <a:ext cx="146303" cy="18531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1447" y="3752088"/>
            <a:ext cx="112774" cy="13594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35056" y="4044696"/>
            <a:ext cx="152400" cy="1219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4767" y="463295"/>
            <a:ext cx="240791" cy="46360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8967" y="463295"/>
            <a:ext cx="478536" cy="37734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2935" y="807719"/>
            <a:ext cx="146303" cy="3931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4111" y="1161288"/>
            <a:ext cx="213360" cy="3931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96311" y="6967728"/>
            <a:ext cx="48768" cy="548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1864" y="457200"/>
            <a:ext cx="1139825" cy="1344295"/>
          </a:xfrm>
          <a:custGeom>
            <a:avLst/>
            <a:gdLst/>
            <a:ahLst/>
            <a:cxnLst/>
            <a:rect l="l" t="t" r="r" b="b"/>
            <a:pathLst>
              <a:path w="1139825" h="1344295">
                <a:moveTo>
                  <a:pt x="25907" y="0"/>
                </a:moveTo>
                <a:lnTo>
                  <a:pt x="0" y="0"/>
                </a:lnTo>
                <a:lnTo>
                  <a:pt x="332104" y="315722"/>
                </a:lnTo>
                <a:lnTo>
                  <a:pt x="635253" y="648207"/>
                </a:lnTo>
                <a:lnTo>
                  <a:pt x="903351" y="989964"/>
                </a:lnTo>
                <a:lnTo>
                  <a:pt x="1139443" y="1343787"/>
                </a:lnTo>
                <a:lnTo>
                  <a:pt x="1139443" y="1305687"/>
                </a:lnTo>
                <a:lnTo>
                  <a:pt x="912494" y="962405"/>
                </a:lnTo>
                <a:lnTo>
                  <a:pt x="645921" y="629920"/>
                </a:lnTo>
                <a:lnTo>
                  <a:pt x="350392" y="305053"/>
                </a:lnTo>
                <a:lnTo>
                  <a:pt x="2590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32592" y="457200"/>
            <a:ext cx="649605" cy="658495"/>
          </a:xfrm>
          <a:custGeom>
            <a:avLst/>
            <a:gdLst/>
            <a:ahLst/>
            <a:cxnLst/>
            <a:rect l="l" t="t" r="r" b="b"/>
            <a:pathLst>
              <a:path w="649604" h="658494">
                <a:moveTo>
                  <a:pt x="19811" y="0"/>
                </a:moveTo>
                <a:lnTo>
                  <a:pt x="0" y="0"/>
                </a:lnTo>
                <a:lnTo>
                  <a:pt x="345185" y="324611"/>
                </a:lnTo>
                <a:lnTo>
                  <a:pt x="649224" y="658241"/>
                </a:lnTo>
                <a:lnTo>
                  <a:pt x="649224" y="629284"/>
                </a:lnTo>
                <a:lnTo>
                  <a:pt x="354456" y="304800"/>
                </a:lnTo>
                <a:lnTo>
                  <a:pt x="1981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26535" y="460248"/>
            <a:ext cx="182879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46960" y="457200"/>
            <a:ext cx="932815" cy="951230"/>
          </a:xfrm>
          <a:custGeom>
            <a:avLst/>
            <a:gdLst/>
            <a:ahLst/>
            <a:cxnLst/>
            <a:rect l="l" t="t" r="r" b="b"/>
            <a:pathLst>
              <a:path w="932814" h="951230">
                <a:moveTo>
                  <a:pt x="932561" y="0"/>
                </a:moveTo>
                <a:lnTo>
                  <a:pt x="903604" y="0"/>
                </a:lnTo>
                <a:lnTo>
                  <a:pt x="647572" y="210311"/>
                </a:lnTo>
                <a:lnTo>
                  <a:pt x="408431" y="429641"/>
                </a:lnTo>
                <a:lnTo>
                  <a:pt x="190500" y="667384"/>
                </a:lnTo>
                <a:lnTo>
                  <a:pt x="0" y="912622"/>
                </a:lnTo>
                <a:lnTo>
                  <a:pt x="0" y="950722"/>
                </a:lnTo>
                <a:lnTo>
                  <a:pt x="190500" y="685673"/>
                </a:lnTo>
                <a:lnTo>
                  <a:pt x="408431" y="447928"/>
                </a:lnTo>
                <a:lnTo>
                  <a:pt x="656716" y="219455"/>
                </a:lnTo>
                <a:lnTo>
                  <a:pt x="93256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46960" y="457200"/>
            <a:ext cx="429895" cy="401955"/>
          </a:xfrm>
          <a:custGeom>
            <a:avLst/>
            <a:gdLst/>
            <a:ahLst/>
            <a:cxnLst/>
            <a:rect l="l" t="t" r="r" b="b"/>
            <a:pathLst>
              <a:path w="429894" h="401955">
                <a:moveTo>
                  <a:pt x="429387" y="0"/>
                </a:moveTo>
                <a:lnTo>
                  <a:pt x="400303" y="0"/>
                </a:lnTo>
                <a:lnTo>
                  <a:pt x="191007" y="181864"/>
                </a:lnTo>
                <a:lnTo>
                  <a:pt x="0" y="372745"/>
                </a:lnTo>
                <a:lnTo>
                  <a:pt x="0" y="401827"/>
                </a:lnTo>
                <a:lnTo>
                  <a:pt x="200151" y="191007"/>
                </a:lnTo>
                <a:lnTo>
                  <a:pt x="42938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420856" y="6073140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0" y="0"/>
                </a:moveTo>
                <a:lnTo>
                  <a:pt x="59182" y="0"/>
                </a:lnTo>
              </a:path>
            </a:pathLst>
          </a:custGeom>
          <a:ln w="15239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42388" y="6073140"/>
            <a:ext cx="4025900" cy="0"/>
          </a:xfrm>
          <a:custGeom>
            <a:avLst/>
            <a:gdLst/>
            <a:ahLst/>
            <a:cxnLst/>
            <a:rect l="l" t="t" r="r" b="b"/>
            <a:pathLst>
              <a:path w="4025900">
                <a:moveTo>
                  <a:pt x="0" y="0"/>
                </a:moveTo>
                <a:lnTo>
                  <a:pt x="4025900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353302" y="6749106"/>
            <a:ext cx="96520" cy="1562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Radial</a:t>
            </a:r>
            <a:r>
              <a:rPr spc="-180" dirty="0"/>
              <a:t> </a:t>
            </a:r>
            <a:r>
              <a:rPr dirty="0"/>
              <a:t>artery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933194" y="1848739"/>
            <a:ext cx="157480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Wingdings"/>
                <a:cs typeface="Wingdings"/>
              </a:rPr>
              <a:t></a:t>
            </a:r>
            <a:endParaRPr sz="12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FFFFFF"/>
                </a:solidFill>
                <a:latin typeface="Wingdings"/>
                <a:cs typeface="Wingdings"/>
              </a:rPr>
              <a:t>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33194" y="3717492"/>
            <a:ext cx="314325" cy="461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50" spc="5" dirty="0">
                <a:solidFill>
                  <a:srgbClr val="FFFFFF"/>
                </a:solidFill>
                <a:latin typeface="Wingdings"/>
                <a:cs typeface="Wingdings"/>
              </a:rPr>
              <a:t>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33194" y="5330697"/>
            <a:ext cx="1397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CC"/>
                </a:solidFill>
                <a:latin typeface="Wingdings"/>
                <a:cs typeface="Wingdings"/>
              </a:rPr>
              <a:t></a:t>
            </a:r>
            <a:endParaRPr sz="1200">
              <a:latin typeface="Wingdings"/>
              <a:cs typeface="Wingding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40229" y="6653885"/>
            <a:ext cx="44640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pr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endParaRPr sz="1000">
              <a:latin typeface="Verdana"/>
              <a:cs typeface="Verdana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2340864" y="597408"/>
          <a:ext cx="9139555" cy="6657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9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5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87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31CCCC"/>
                      </a:solidFill>
                      <a:prstDash val="solid"/>
                    </a:lnR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76200">
                      <a:solidFill>
                        <a:srgbClr val="31CCCC"/>
                      </a:solidFill>
                      <a:prstDash val="solid"/>
                    </a:lnR>
                    <a:lnT w="76200">
                      <a:solidFill>
                        <a:srgbClr val="31CC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268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Smaller</a:t>
                      </a:r>
                      <a:r>
                        <a:rPr sz="20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branch.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138430">
                        <a:lnSpc>
                          <a:spcPts val="1660"/>
                        </a:lnSpc>
                        <a:spcBef>
                          <a:spcPts val="295"/>
                        </a:spcBef>
                      </a:pPr>
                      <a:r>
                        <a:rPr sz="2400" u="heavy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cs typeface="Verdana"/>
                        </a:rPr>
                        <a:t>Course: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54610" marB="0"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6363">
                <a:tc>
                  <a:txBody>
                    <a:bodyPr/>
                    <a:lstStyle/>
                    <a:p>
                      <a:pPr marL="519430" indent="-457200">
                        <a:lnSpc>
                          <a:spcPct val="100000"/>
                        </a:lnSpc>
                        <a:spcBef>
                          <a:spcPts val="1330"/>
                        </a:spcBef>
                        <a:buChar char="•"/>
                        <a:tabLst>
                          <a:tab pos="519430" algn="l"/>
                          <a:tab pos="520065" algn="l"/>
                        </a:tabLst>
                      </a:pPr>
                      <a:r>
                        <a:rPr sz="20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Pass</a:t>
                      </a:r>
                      <a:r>
                        <a:rPr sz="2000" spc="-1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between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168910" marB="0"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1">
                <a:tc>
                  <a:txBody>
                    <a:bodyPr/>
                    <a:lstStyle/>
                    <a:p>
                      <a:pPr marL="1320800" indent="-344170">
                        <a:lnSpc>
                          <a:spcPts val="1390"/>
                        </a:lnSpc>
                        <a:buClr>
                          <a:srgbClr val="CCEBFF"/>
                        </a:buClr>
                        <a:buFont typeface="Wingdings"/>
                        <a:buChar char=""/>
                        <a:tabLst>
                          <a:tab pos="1320800" algn="l"/>
                          <a:tab pos="1321435" algn="l"/>
                        </a:tabLst>
                      </a:pPr>
                      <a:r>
                        <a:rPr sz="2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Brachio</a:t>
                      </a:r>
                      <a:r>
                        <a:rPr sz="2000" u="heavy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cs typeface="Verdana"/>
                        </a:rPr>
                        <a:t>rad</a:t>
                      </a:r>
                      <a:r>
                        <a:rPr sz="2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ialis.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1320800" indent="-344170">
                        <a:lnSpc>
                          <a:spcPct val="100000"/>
                        </a:lnSpc>
                        <a:spcBef>
                          <a:spcPts val="285"/>
                        </a:spcBef>
                        <a:buClr>
                          <a:srgbClr val="CCEBFF"/>
                        </a:buClr>
                        <a:buFont typeface="Wingdings"/>
                        <a:buChar char=""/>
                        <a:tabLst>
                          <a:tab pos="1320800" algn="l"/>
                          <a:tab pos="1321435" algn="l"/>
                        </a:tabLst>
                      </a:pPr>
                      <a:r>
                        <a:rPr sz="2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Flex.</a:t>
                      </a:r>
                      <a:r>
                        <a:rPr sz="2000" spc="-1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carpi.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316">
                <a:tc>
                  <a:txBody>
                    <a:bodyPr/>
                    <a:lstStyle/>
                    <a:p>
                      <a:pPr marL="1320800">
                        <a:lnSpc>
                          <a:spcPts val="1395"/>
                        </a:lnSpc>
                      </a:pPr>
                      <a:r>
                        <a:rPr sz="2000" u="heavy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cs typeface="Verdana"/>
                        </a:rPr>
                        <a:t>rad</a:t>
                      </a:r>
                      <a:r>
                        <a:rPr sz="2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ialis.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1384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b="1" u="heavy" spc="-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cs typeface="Verdana"/>
                        </a:rPr>
                        <a:t>Radial </a:t>
                      </a:r>
                      <a:r>
                        <a:rPr sz="2400" b="1" u="heavy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cs typeface="Verdana"/>
                        </a:rPr>
                        <a:t>pulse</a:t>
                      </a:r>
                      <a:r>
                        <a:rPr sz="2400" b="1" u="heavy" spc="-3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cs typeface="Verdana"/>
                        </a:rPr>
                        <a:t> </a:t>
                      </a:r>
                      <a:r>
                        <a:rPr sz="2400" b="1" u="heavy" spc="-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cs typeface="Verdana"/>
                        </a:rPr>
                        <a:t>site: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6363">
                <a:tc>
                  <a:txBody>
                    <a:bodyPr/>
                    <a:lstStyle/>
                    <a:p>
                      <a:pPr marL="138430">
                        <a:lnSpc>
                          <a:spcPts val="2545"/>
                        </a:lnSpc>
                      </a:pPr>
                      <a:r>
                        <a:rPr sz="24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At </a:t>
                      </a:r>
                      <a:r>
                        <a:rPr sz="24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distal </a:t>
                      </a:r>
                      <a:r>
                        <a:rPr sz="24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¼</a:t>
                      </a:r>
                      <a:r>
                        <a:rPr sz="2400" spc="5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of</a:t>
                      </a:r>
                      <a:endParaRPr sz="2400">
                        <a:latin typeface="Verdana"/>
                        <a:cs typeface="Verdana"/>
                      </a:endParaRPr>
                    </a:p>
                    <a:p>
                      <a:pPr marL="138430">
                        <a:lnSpc>
                          <a:spcPts val="2290"/>
                        </a:lnSpc>
                      </a:pPr>
                      <a:r>
                        <a:rPr sz="24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anterior surface</a:t>
                      </a:r>
                      <a:r>
                        <a:rPr sz="2400" spc="-5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of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64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315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1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radius.</a:t>
                      </a:r>
                      <a:endParaRPr sz="2400">
                        <a:latin typeface="Verdana"/>
                        <a:cs typeface="Verdana"/>
                      </a:endParaRPr>
                    </a:p>
                    <a:p>
                      <a:pPr marL="138430">
                        <a:lnSpc>
                          <a:spcPts val="1515"/>
                        </a:lnSpc>
                        <a:spcBef>
                          <a:spcPts val="209"/>
                        </a:spcBef>
                      </a:pPr>
                      <a:r>
                        <a:rPr sz="2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Divides </a:t>
                      </a:r>
                      <a:r>
                        <a:rPr sz="20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into </a:t>
                      </a:r>
                      <a:r>
                        <a:rPr sz="2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r>
                        <a:rPr sz="2000" spc="-1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branches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26034" marB="0"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397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397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T w="19050">
                      <a:solidFill>
                        <a:srgbClr val="0064CC"/>
                      </a:solidFill>
                      <a:prstDash val="solid"/>
                    </a:lnT>
                    <a:lnB w="19050">
                      <a:solidFill>
                        <a:srgbClr val="00397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48156">
                <a:tc>
                  <a:txBody>
                    <a:bodyPr/>
                    <a:lstStyle/>
                    <a:p>
                      <a:pPr marL="502284" marR="1182370" indent="-364490">
                        <a:lnSpc>
                          <a:spcPct val="98500"/>
                        </a:lnSpc>
                        <a:spcBef>
                          <a:spcPts val="819"/>
                        </a:spcBef>
                      </a:pPr>
                      <a:r>
                        <a:rPr sz="2000" spc="-1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Before 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FR:  </a:t>
                      </a:r>
                      <a:r>
                        <a:rPr sz="2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Superficial</a:t>
                      </a:r>
                      <a:r>
                        <a:rPr sz="2000" spc="-1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branch. 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Deep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branch.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104139" marB="0"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3975"/>
                      </a:solidFill>
                      <a:prstDash val="solid"/>
                    </a:lnT>
                    <a:lnB w="19050">
                      <a:solidFill>
                        <a:srgbClr val="00397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3975"/>
                      </a:solidFill>
                      <a:prstDash val="solid"/>
                    </a:lnT>
                    <a:lnB w="19050">
                      <a:solidFill>
                        <a:srgbClr val="00397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T w="19050">
                      <a:solidFill>
                        <a:srgbClr val="003975"/>
                      </a:solidFill>
                      <a:prstDash val="solid"/>
                    </a:lnT>
                    <a:lnB w="19050">
                      <a:solidFill>
                        <a:srgbClr val="00397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1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  <a:tabLst>
                          <a:tab pos="3344545" algn="l"/>
                        </a:tabLst>
                      </a:pPr>
                      <a:r>
                        <a:rPr sz="1500" spc="15" baseline="3611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2019	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Dr.</a:t>
                      </a:r>
                      <a:r>
                        <a:rPr sz="1000" spc="-5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Maher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55880" marB="0"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397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15"/>
                        </a:spcBef>
                        <a:tabLst>
                          <a:tab pos="4363085" algn="l"/>
                        </a:tabLst>
                      </a:pP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adidi,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University</a:t>
                      </a:r>
                      <a:r>
                        <a:rPr sz="1000" spc="-1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of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Jordan	</a:t>
                      </a:r>
                      <a:r>
                        <a:rPr sz="1500" spc="15" baseline="2777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17</a:t>
                      </a:r>
                      <a:endParaRPr sz="1500" baseline="2777">
                        <a:latin typeface="Verdana"/>
                        <a:cs typeface="Verdana"/>
                      </a:endParaRPr>
                    </a:p>
                  </a:txBody>
                  <a:tcPr marL="0" marR="0" marT="52705" marB="0">
                    <a:lnL w="76200">
                      <a:solidFill>
                        <a:srgbClr val="31CCCC"/>
                      </a:solidFill>
                      <a:prstDash val="solid"/>
                    </a:lnL>
                    <a:lnR w="76200">
                      <a:solidFill>
                        <a:srgbClr val="31CCCC"/>
                      </a:solidFill>
                      <a:prstDash val="solid"/>
                    </a:lnR>
                    <a:lnT w="19050">
                      <a:solidFill>
                        <a:srgbClr val="003975"/>
                      </a:solidFill>
                      <a:prstDash val="solid"/>
                    </a:lnT>
                    <a:lnB w="76200">
                      <a:solidFill>
                        <a:srgbClr val="31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31CCCC"/>
                      </a:solidFill>
                      <a:prstDash val="solid"/>
                    </a:lnL>
                    <a:lnT w="19050">
                      <a:solidFill>
                        <a:srgbClr val="003975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2" name="object 32"/>
          <p:cNvSpPr/>
          <p:nvPr/>
        </p:nvSpPr>
        <p:spPr>
          <a:xfrm>
            <a:off x="6419088" y="679704"/>
            <a:ext cx="4946904" cy="64861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55664" y="676655"/>
            <a:ext cx="4874260" cy="0"/>
          </a:xfrm>
          <a:custGeom>
            <a:avLst/>
            <a:gdLst/>
            <a:ahLst/>
            <a:cxnLst/>
            <a:rect l="l" t="t" r="r" b="b"/>
            <a:pathLst>
              <a:path w="4874259">
                <a:moveTo>
                  <a:pt x="0" y="0"/>
                </a:moveTo>
                <a:lnTo>
                  <a:pt x="4873752" y="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455664" y="7171943"/>
            <a:ext cx="4873625" cy="0"/>
          </a:xfrm>
          <a:custGeom>
            <a:avLst/>
            <a:gdLst/>
            <a:ahLst/>
            <a:cxnLst/>
            <a:rect l="l" t="t" r="r" b="b"/>
            <a:pathLst>
              <a:path w="4873625">
                <a:moveTo>
                  <a:pt x="0" y="0"/>
                </a:moveTo>
                <a:lnTo>
                  <a:pt x="4873244" y="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1800458" y="6767880"/>
            <a:ext cx="19050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26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9816" y="6370320"/>
            <a:ext cx="201168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0504" y="6498335"/>
            <a:ext cx="591311" cy="810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56847" y="7159752"/>
            <a:ext cx="124968" cy="149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6559" y="463295"/>
            <a:ext cx="112774" cy="6845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42047" y="3422903"/>
            <a:ext cx="274320" cy="388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9080" y="6851904"/>
            <a:ext cx="91440" cy="380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10143" y="4056888"/>
            <a:ext cx="192024" cy="2438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9847" y="3904488"/>
            <a:ext cx="161544" cy="1880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42119" y="3651503"/>
            <a:ext cx="146303" cy="18531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61447" y="3752088"/>
            <a:ext cx="112774" cy="13594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35056" y="4044696"/>
            <a:ext cx="152400" cy="1219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4767" y="463295"/>
            <a:ext cx="240791" cy="46360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8967" y="463295"/>
            <a:ext cx="478536" cy="37734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02935" y="807719"/>
            <a:ext cx="146303" cy="3931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4111" y="1161288"/>
            <a:ext cx="213360" cy="3931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96311" y="6967728"/>
            <a:ext cx="48768" cy="548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1864" y="457200"/>
            <a:ext cx="1139825" cy="1344295"/>
          </a:xfrm>
          <a:custGeom>
            <a:avLst/>
            <a:gdLst/>
            <a:ahLst/>
            <a:cxnLst/>
            <a:rect l="l" t="t" r="r" b="b"/>
            <a:pathLst>
              <a:path w="1139825" h="1344295">
                <a:moveTo>
                  <a:pt x="25907" y="0"/>
                </a:moveTo>
                <a:lnTo>
                  <a:pt x="0" y="0"/>
                </a:lnTo>
                <a:lnTo>
                  <a:pt x="332104" y="315722"/>
                </a:lnTo>
                <a:lnTo>
                  <a:pt x="635253" y="648207"/>
                </a:lnTo>
                <a:lnTo>
                  <a:pt x="903351" y="989964"/>
                </a:lnTo>
                <a:lnTo>
                  <a:pt x="1139443" y="1343787"/>
                </a:lnTo>
                <a:lnTo>
                  <a:pt x="1139443" y="1305687"/>
                </a:lnTo>
                <a:lnTo>
                  <a:pt x="912494" y="962405"/>
                </a:lnTo>
                <a:lnTo>
                  <a:pt x="645921" y="629920"/>
                </a:lnTo>
                <a:lnTo>
                  <a:pt x="350392" y="305053"/>
                </a:lnTo>
                <a:lnTo>
                  <a:pt x="2590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32592" y="457200"/>
            <a:ext cx="649605" cy="658495"/>
          </a:xfrm>
          <a:custGeom>
            <a:avLst/>
            <a:gdLst/>
            <a:ahLst/>
            <a:cxnLst/>
            <a:rect l="l" t="t" r="r" b="b"/>
            <a:pathLst>
              <a:path w="649604" h="658494">
                <a:moveTo>
                  <a:pt x="19811" y="0"/>
                </a:moveTo>
                <a:lnTo>
                  <a:pt x="0" y="0"/>
                </a:lnTo>
                <a:lnTo>
                  <a:pt x="345185" y="324611"/>
                </a:lnTo>
                <a:lnTo>
                  <a:pt x="649224" y="658241"/>
                </a:lnTo>
                <a:lnTo>
                  <a:pt x="649224" y="629284"/>
                </a:lnTo>
                <a:lnTo>
                  <a:pt x="354456" y="304800"/>
                </a:lnTo>
                <a:lnTo>
                  <a:pt x="1981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26535" y="460248"/>
            <a:ext cx="182879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46960" y="457200"/>
            <a:ext cx="932815" cy="951230"/>
          </a:xfrm>
          <a:custGeom>
            <a:avLst/>
            <a:gdLst/>
            <a:ahLst/>
            <a:cxnLst/>
            <a:rect l="l" t="t" r="r" b="b"/>
            <a:pathLst>
              <a:path w="932814" h="951230">
                <a:moveTo>
                  <a:pt x="932561" y="0"/>
                </a:moveTo>
                <a:lnTo>
                  <a:pt x="903604" y="0"/>
                </a:lnTo>
                <a:lnTo>
                  <a:pt x="647572" y="210311"/>
                </a:lnTo>
                <a:lnTo>
                  <a:pt x="408431" y="429641"/>
                </a:lnTo>
                <a:lnTo>
                  <a:pt x="190500" y="667384"/>
                </a:lnTo>
                <a:lnTo>
                  <a:pt x="0" y="912622"/>
                </a:lnTo>
                <a:lnTo>
                  <a:pt x="0" y="950722"/>
                </a:lnTo>
                <a:lnTo>
                  <a:pt x="190500" y="685673"/>
                </a:lnTo>
                <a:lnTo>
                  <a:pt x="408431" y="447928"/>
                </a:lnTo>
                <a:lnTo>
                  <a:pt x="656716" y="219455"/>
                </a:lnTo>
                <a:lnTo>
                  <a:pt x="932561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46960" y="457200"/>
            <a:ext cx="429895" cy="401955"/>
          </a:xfrm>
          <a:custGeom>
            <a:avLst/>
            <a:gdLst/>
            <a:ahLst/>
            <a:cxnLst/>
            <a:rect l="l" t="t" r="r" b="b"/>
            <a:pathLst>
              <a:path w="429894" h="401955">
                <a:moveTo>
                  <a:pt x="429387" y="0"/>
                </a:moveTo>
                <a:lnTo>
                  <a:pt x="400303" y="0"/>
                </a:lnTo>
                <a:lnTo>
                  <a:pt x="191007" y="181864"/>
                </a:lnTo>
                <a:lnTo>
                  <a:pt x="0" y="372745"/>
                </a:lnTo>
                <a:lnTo>
                  <a:pt x="0" y="401827"/>
                </a:lnTo>
                <a:lnTo>
                  <a:pt x="200151" y="191007"/>
                </a:lnTo>
                <a:lnTo>
                  <a:pt x="429387" y="0"/>
                </a:lnTo>
                <a:close/>
              </a:path>
            </a:pathLst>
          </a:custGeom>
          <a:solidFill>
            <a:srgbClr val="006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382756" y="4823459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2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9923" y="4823459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42388" y="4823459"/>
            <a:ext cx="3830954" cy="0"/>
          </a:xfrm>
          <a:custGeom>
            <a:avLst/>
            <a:gdLst/>
            <a:ahLst/>
            <a:cxnLst/>
            <a:rect l="l" t="t" r="r" b="b"/>
            <a:pathLst>
              <a:path w="3830954">
                <a:moveTo>
                  <a:pt x="0" y="0"/>
                </a:moveTo>
                <a:lnTo>
                  <a:pt x="38308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381231" y="4197096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28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836407" y="4197096"/>
            <a:ext cx="3469004" cy="0"/>
          </a:xfrm>
          <a:custGeom>
            <a:avLst/>
            <a:gdLst/>
            <a:ahLst/>
            <a:cxnLst/>
            <a:rect l="l" t="t" r="r" b="b"/>
            <a:pathLst>
              <a:path w="3469004">
                <a:moveTo>
                  <a:pt x="0" y="0"/>
                </a:moveTo>
                <a:lnTo>
                  <a:pt x="3468624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16040" y="4197096"/>
            <a:ext cx="1369060" cy="0"/>
          </a:xfrm>
          <a:custGeom>
            <a:avLst/>
            <a:gdLst/>
            <a:ahLst/>
            <a:cxnLst/>
            <a:rect l="l" t="t" r="r" b="b"/>
            <a:pathLst>
              <a:path w="1369059">
                <a:moveTo>
                  <a:pt x="0" y="0"/>
                </a:moveTo>
                <a:lnTo>
                  <a:pt x="136855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51447" y="4197096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0" y="0"/>
                </a:moveTo>
                <a:lnTo>
                  <a:pt x="109727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381231" y="5446776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28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48400" y="5446776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8288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382756" y="1705355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2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49923" y="1705355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42388" y="1705355"/>
            <a:ext cx="3830954" cy="0"/>
          </a:xfrm>
          <a:custGeom>
            <a:avLst/>
            <a:gdLst/>
            <a:ahLst/>
            <a:cxnLst/>
            <a:rect l="l" t="t" r="r" b="b"/>
            <a:pathLst>
              <a:path w="3830954">
                <a:moveTo>
                  <a:pt x="0" y="0"/>
                </a:moveTo>
                <a:lnTo>
                  <a:pt x="38308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382756" y="3573779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2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837931" y="3573779"/>
            <a:ext cx="3469004" cy="0"/>
          </a:xfrm>
          <a:custGeom>
            <a:avLst/>
            <a:gdLst/>
            <a:ahLst/>
            <a:cxnLst/>
            <a:rect l="l" t="t" r="r" b="b"/>
            <a:pathLst>
              <a:path w="3469004">
                <a:moveTo>
                  <a:pt x="0" y="0"/>
                </a:moveTo>
                <a:lnTo>
                  <a:pt x="3468624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417564" y="3573779"/>
            <a:ext cx="1369060" cy="0"/>
          </a:xfrm>
          <a:custGeom>
            <a:avLst/>
            <a:gdLst/>
            <a:ahLst/>
            <a:cxnLst/>
            <a:rect l="l" t="t" r="r" b="b"/>
            <a:pathLst>
              <a:path w="1369059">
                <a:moveTo>
                  <a:pt x="0" y="0"/>
                </a:moveTo>
                <a:lnTo>
                  <a:pt x="136855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51447" y="3573779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0" y="0"/>
                </a:moveTo>
                <a:lnTo>
                  <a:pt x="109727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42388" y="3573779"/>
            <a:ext cx="3830954" cy="0"/>
          </a:xfrm>
          <a:custGeom>
            <a:avLst/>
            <a:gdLst/>
            <a:ahLst/>
            <a:cxnLst/>
            <a:rect l="l" t="t" r="r" b="b"/>
            <a:pathLst>
              <a:path w="3830954">
                <a:moveTo>
                  <a:pt x="0" y="0"/>
                </a:moveTo>
                <a:lnTo>
                  <a:pt x="38308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382756" y="2951988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2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49923" y="2951988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42388" y="2951988"/>
            <a:ext cx="3830954" cy="0"/>
          </a:xfrm>
          <a:custGeom>
            <a:avLst/>
            <a:gdLst/>
            <a:ahLst/>
            <a:cxnLst/>
            <a:rect l="l" t="t" r="r" b="b"/>
            <a:pathLst>
              <a:path w="3830954">
                <a:moveTo>
                  <a:pt x="0" y="0"/>
                </a:moveTo>
                <a:lnTo>
                  <a:pt x="38308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381231" y="2325623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28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248400" y="2325623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8288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382756" y="1083563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28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249923" y="1083563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342388" y="1083563"/>
            <a:ext cx="3830954" cy="0"/>
          </a:xfrm>
          <a:custGeom>
            <a:avLst/>
            <a:gdLst/>
            <a:ahLst/>
            <a:cxnLst/>
            <a:rect l="l" t="t" r="r" b="b"/>
            <a:pathLst>
              <a:path w="3830954">
                <a:moveTo>
                  <a:pt x="0" y="0"/>
                </a:moveTo>
                <a:lnTo>
                  <a:pt x="3830828" y="0"/>
                </a:lnTo>
              </a:path>
            </a:pathLst>
          </a:custGeom>
          <a:ln w="15240">
            <a:solidFill>
              <a:srgbClr val="0064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382756" y="6694931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28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342388" y="6694931"/>
            <a:ext cx="3830954" cy="0"/>
          </a:xfrm>
          <a:custGeom>
            <a:avLst/>
            <a:gdLst/>
            <a:ahLst/>
            <a:cxnLst/>
            <a:rect l="l" t="t" r="r" b="b"/>
            <a:pathLst>
              <a:path w="3830954">
                <a:moveTo>
                  <a:pt x="0" y="0"/>
                </a:moveTo>
                <a:lnTo>
                  <a:pt x="3830828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382756" y="6073140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28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249923" y="6073140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42388" y="6073140"/>
            <a:ext cx="3830954" cy="0"/>
          </a:xfrm>
          <a:custGeom>
            <a:avLst/>
            <a:gdLst/>
            <a:ahLst/>
            <a:cxnLst/>
            <a:rect l="l" t="t" r="r" b="b"/>
            <a:pathLst>
              <a:path w="3830954">
                <a:moveTo>
                  <a:pt x="0" y="0"/>
                </a:moveTo>
                <a:lnTo>
                  <a:pt x="3830828" y="0"/>
                </a:lnTo>
              </a:path>
            </a:pathLst>
          </a:custGeom>
          <a:ln w="15240">
            <a:solidFill>
              <a:srgbClr val="00397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2874391" y="6732523"/>
            <a:ext cx="80581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Spring</a:t>
            </a:r>
            <a:r>
              <a:rPr sz="10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2019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673090" y="6737095"/>
            <a:ext cx="245745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Dr.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Maher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Hadidi,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University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Jordan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840593" y="6732523"/>
            <a:ext cx="19050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27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xfrm>
            <a:off x="3157854" y="497789"/>
            <a:ext cx="215582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" dirty="0"/>
              <a:t>Ulnar</a:t>
            </a:r>
            <a:r>
              <a:rPr sz="4400" spc="-155" dirty="0"/>
              <a:t> </a:t>
            </a:r>
            <a:r>
              <a:rPr sz="4400" spc="-10" dirty="0"/>
              <a:t>N.</a:t>
            </a:r>
            <a:endParaRPr sz="4400"/>
          </a:p>
        </p:txBody>
      </p:sp>
      <p:sp>
        <p:nvSpPr>
          <p:cNvPr id="57" name="object 57"/>
          <p:cNvSpPr txBox="1"/>
          <p:nvPr/>
        </p:nvSpPr>
        <p:spPr>
          <a:xfrm>
            <a:off x="964793" y="1315923"/>
            <a:ext cx="5219700" cy="5102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ts val="2150"/>
              </a:lnSpc>
              <a:spcBef>
                <a:spcPts val="100"/>
              </a:spcBef>
              <a:buClr>
                <a:srgbClr val="FFFFCC"/>
              </a:buClr>
              <a:buSzPct val="5833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8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Course:</a:t>
            </a:r>
            <a:endParaRPr sz="1800">
              <a:latin typeface="Verdana"/>
              <a:cs typeface="Verdana"/>
            </a:endParaRPr>
          </a:p>
          <a:p>
            <a:pPr marL="756285" lvl="1" indent="-286385">
              <a:lnSpc>
                <a:spcPts val="2135"/>
              </a:lnSpc>
              <a:buChar char="•"/>
              <a:tabLst>
                <a:tab pos="756285" algn="l"/>
                <a:tab pos="756920" algn="l"/>
              </a:tabLst>
            </a:pP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Behind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medial</a:t>
            </a:r>
            <a:r>
              <a:rPr sz="1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epicondyle.</a:t>
            </a:r>
            <a:endParaRPr sz="1800">
              <a:latin typeface="Verdana"/>
              <a:cs typeface="Verdana"/>
            </a:endParaRPr>
          </a:p>
          <a:p>
            <a:pPr marL="756285" lvl="1" indent="-286385">
              <a:lnSpc>
                <a:spcPts val="2125"/>
              </a:lnSpc>
              <a:buChar char="•"/>
              <a:tabLst>
                <a:tab pos="756285" algn="l"/>
                <a:tab pos="756920" algn="l"/>
              </a:tabLst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Between 2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heads</a:t>
            </a:r>
            <a:r>
              <a:rPr sz="18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FCU.</a:t>
            </a:r>
            <a:endParaRPr sz="1800">
              <a:latin typeface="Verdana"/>
              <a:cs typeface="Verdana"/>
            </a:endParaRPr>
          </a:p>
          <a:p>
            <a:pPr marL="835660" lvl="1" indent="-365760">
              <a:lnSpc>
                <a:spcPts val="2125"/>
              </a:lnSpc>
              <a:buChar char="•"/>
              <a:tabLst>
                <a:tab pos="835660" algn="l"/>
                <a:tab pos="836294" algn="l"/>
                <a:tab pos="5206365" algn="l"/>
              </a:tabLst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Lat. </a:t>
            </a:r>
            <a:r>
              <a:rPr sz="1800" strike="sngStrike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1800" strike="sngStrike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trike="sngStrike" dirty="0">
                <a:solidFill>
                  <a:srgbClr val="FFFFFF"/>
                </a:solidFill>
                <a:latin typeface="Verdana"/>
                <a:cs typeface="Verdana"/>
              </a:rPr>
              <a:t>pisiform.	</a:t>
            </a:r>
            <a:endParaRPr sz="1800">
              <a:latin typeface="Verdana"/>
              <a:cs typeface="Verdana"/>
            </a:endParaRPr>
          </a:p>
          <a:p>
            <a:pPr marL="756285" lvl="1" indent="-286385">
              <a:lnSpc>
                <a:spcPts val="2140"/>
              </a:lnSpc>
              <a:buChar char="•"/>
              <a:tabLst>
                <a:tab pos="756285" algn="l"/>
                <a:tab pos="756920" algn="l"/>
              </a:tabLst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Medial to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ulnar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A.</a:t>
            </a:r>
            <a:endParaRPr sz="1800">
              <a:latin typeface="Verdana"/>
              <a:cs typeface="Verdana"/>
            </a:endParaRPr>
          </a:p>
          <a:p>
            <a:pPr marL="756285" lvl="1" indent="-286385">
              <a:lnSpc>
                <a:spcPts val="2150"/>
              </a:lnSpc>
              <a:buChar char="•"/>
              <a:tabLst>
                <a:tab pos="756285" algn="l"/>
                <a:tab pos="756920" algn="l"/>
              </a:tabLst>
            </a:pP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Above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FR.</a:t>
            </a:r>
            <a:endParaRPr sz="1800">
              <a:latin typeface="Verdana"/>
              <a:cs typeface="Verdana"/>
            </a:endParaRPr>
          </a:p>
          <a:p>
            <a:pPr marL="356870" indent="-344170">
              <a:lnSpc>
                <a:spcPct val="100000"/>
              </a:lnSpc>
              <a:buClr>
                <a:srgbClr val="FFFFCC"/>
              </a:buClr>
              <a:buSzPct val="5833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Branches:</a:t>
            </a:r>
            <a:endParaRPr sz="1800">
              <a:latin typeface="Verdana"/>
              <a:cs typeface="Verdana"/>
            </a:endParaRPr>
          </a:p>
          <a:p>
            <a:pPr marL="756285" lvl="1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756285" algn="l"/>
                <a:tab pos="756920" algn="l"/>
              </a:tabLst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Dorsal,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Skin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M 3rd</a:t>
            </a: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hand.</a:t>
            </a:r>
            <a:endParaRPr sz="1800">
              <a:latin typeface="Verdana"/>
              <a:cs typeface="Verdana"/>
            </a:endParaRPr>
          </a:p>
          <a:p>
            <a:pPr marL="756285" lvl="1" indent="-286385">
              <a:lnSpc>
                <a:spcPct val="100000"/>
              </a:lnSpc>
              <a:buChar char="•"/>
              <a:tabLst>
                <a:tab pos="756285" algn="l"/>
                <a:tab pos="756920" algn="l"/>
              </a:tabLst>
            </a:pP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Palmar,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Skin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M 3rd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hand.</a:t>
            </a:r>
            <a:endParaRPr sz="1800">
              <a:latin typeface="Verdana"/>
              <a:cs typeface="Verdana"/>
            </a:endParaRPr>
          </a:p>
          <a:p>
            <a:pPr marL="756285" lvl="1" indent="-286385">
              <a:lnSpc>
                <a:spcPct val="100000"/>
              </a:lnSpc>
              <a:buChar char="•"/>
              <a:tabLst>
                <a:tab pos="756285" algn="l"/>
                <a:tab pos="756920" algn="l"/>
              </a:tabLst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2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branches above</a:t>
            </a:r>
            <a:r>
              <a:rPr sz="1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FR.</a:t>
            </a:r>
            <a:endParaRPr sz="1800">
              <a:latin typeface="Verdana"/>
              <a:cs typeface="Verdana"/>
            </a:endParaRPr>
          </a:p>
          <a:p>
            <a:pPr marL="996950" marR="5080">
              <a:lnSpc>
                <a:spcPct val="100000"/>
              </a:lnSpc>
              <a:tabLst>
                <a:tab pos="5206365" algn="l"/>
              </a:tabLst>
            </a:pP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1-S</a:t>
            </a:r>
            <a:r>
              <a:rPr sz="1800" strike="sngStrike" spc="-5" dirty="0">
                <a:solidFill>
                  <a:srgbClr val="FFFFFF"/>
                </a:solidFill>
                <a:latin typeface="Verdana"/>
                <a:cs typeface="Verdana"/>
              </a:rPr>
              <a:t>uperficial</a:t>
            </a:r>
            <a:r>
              <a:rPr sz="1800" strike="sngStrike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trike="sngStrike" spc="-5" dirty="0">
                <a:solidFill>
                  <a:srgbClr val="FFFFFF"/>
                </a:solidFill>
                <a:latin typeface="Verdana"/>
                <a:cs typeface="Verdana"/>
              </a:rPr>
              <a:t>(Muscles). </a:t>
            </a:r>
            <a:r>
              <a:rPr sz="1800" strike="sngStrike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trike="noStrike" dirty="0">
                <a:solidFill>
                  <a:srgbClr val="FFFFFF"/>
                </a:solidFill>
                <a:latin typeface="Verdana"/>
                <a:cs typeface="Verdana"/>
              </a:rPr>
              <a:t>           2-Deep </a:t>
            </a:r>
            <a:r>
              <a:rPr sz="1800" strike="noStrike" spc="-10" dirty="0">
                <a:solidFill>
                  <a:srgbClr val="FFFFFF"/>
                </a:solidFill>
                <a:latin typeface="Verdana"/>
                <a:cs typeface="Verdana"/>
              </a:rPr>
              <a:t>branch </a:t>
            </a:r>
            <a:r>
              <a:rPr sz="1800" strike="noStrike" spc="-5" dirty="0">
                <a:solidFill>
                  <a:srgbClr val="FFFFFF"/>
                </a:solidFill>
                <a:latin typeface="Verdana"/>
                <a:cs typeface="Verdana"/>
              </a:rPr>
              <a:t>(Ms)</a:t>
            </a:r>
            <a:r>
              <a:rPr sz="1800" strike="noStrike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trike="noStrike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800">
              <a:latin typeface="Verdana"/>
              <a:cs typeface="Verdana"/>
            </a:endParaRPr>
          </a:p>
          <a:p>
            <a:pPr marL="356870" indent="-344170">
              <a:lnSpc>
                <a:spcPct val="100000"/>
              </a:lnSpc>
              <a:buClr>
                <a:srgbClr val="FFFFCC"/>
              </a:buClr>
              <a:buSzPct val="58333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18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Supply:</a:t>
            </a:r>
            <a:endParaRPr sz="1800">
              <a:latin typeface="Verdana"/>
              <a:cs typeface="Verdana"/>
            </a:endParaRPr>
          </a:p>
          <a:p>
            <a:pPr marL="756285" lvl="1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756285" algn="l"/>
                <a:tab pos="756920" algn="l"/>
              </a:tabLst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Elbow &amp; wrist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joints.</a:t>
            </a:r>
            <a:endParaRPr sz="1800">
              <a:latin typeface="Verdana"/>
              <a:cs typeface="Verdana"/>
            </a:endParaRPr>
          </a:p>
          <a:p>
            <a:pPr marL="756285" lvl="1" indent="-286385">
              <a:lnSpc>
                <a:spcPts val="2135"/>
              </a:lnSpc>
              <a:buChar char="•"/>
              <a:tabLst>
                <a:tab pos="756285" algn="l"/>
                <a:tab pos="756920" algn="l"/>
                <a:tab pos="5206365" algn="l"/>
              </a:tabLst>
            </a:pPr>
            <a:r>
              <a:rPr sz="18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Forea</a:t>
            </a:r>
            <a:r>
              <a:rPr sz="1800" u="heavy" spc="-5" dirty="0">
                <a:solidFill>
                  <a:srgbClr val="FFFFFF"/>
                </a:solidFill>
                <a:uFill>
                  <a:solidFill>
                    <a:srgbClr val="003975"/>
                  </a:solidFill>
                </a:uFill>
                <a:latin typeface="Verdana"/>
                <a:cs typeface="Verdana"/>
              </a:rPr>
              <a:t>rm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: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1½</a:t>
            </a: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Muscles.	</a:t>
            </a:r>
            <a:endParaRPr sz="1800">
              <a:latin typeface="Verdana"/>
              <a:cs typeface="Verdana"/>
            </a:endParaRPr>
          </a:p>
          <a:p>
            <a:pPr marL="756285" lvl="1" indent="-286385">
              <a:lnSpc>
                <a:spcPts val="2125"/>
              </a:lnSpc>
              <a:buChar char="•"/>
              <a:tabLst>
                <a:tab pos="756285" algn="l"/>
                <a:tab pos="756920" algn="l"/>
              </a:tabLst>
            </a:pPr>
            <a:r>
              <a:rPr sz="18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Hand: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All small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Ms except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5.</a:t>
            </a:r>
            <a:endParaRPr sz="1800">
              <a:latin typeface="Verdana"/>
              <a:cs typeface="Verdana"/>
            </a:endParaRPr>
          </a:p>
          <a:p>
            <a:pPr marL="756285" marR="1318895" lvl="1" indent="-286385">
              <a:lnSpc>
                <a:spcPct val="80000"/>
              </a:lnSpc>
              <a:spcBef>
                <a:spcPts val="420"/>
              </a:spcBef>
              <a:buChar char="•"/>
              <a:tabLst>
                <a:tab pos="756285" algn="l"/>
                <a:tab pos="756920" algn="l"/>
              </a:tabLst>
            </a:pP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Skin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of medial 1/3 of</a:t>
            </a:r>
            <a:r>
              <a:rPr sz="18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palm,  palmar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dorsal</a:t>
            </a:r>
            <a:r>
              <a:rPr sz="18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skin</a:t>
            </a:r>
            <a:endParaRPr sz="1800">
              <a:latin typeface="Verdana"/>
              <a:cs typeface="Verdana"/>
            </a:endParaRPr>
          </a:p>
          <a:p>
            <a:pPr marL="756285">
              <a:lnSpc>
                <a:spcPts val="1730"/>
              </a:lnSpc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of medial 1 ½</a:t>
            </a:r>
            <a:r>
              <a:rPr sz="18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fingers.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6294120" y="679704"/>
            <a:ext cx="4962144" cy="59527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13347" y="562355"/>
            <a:ext cx="0" cy="6196965"/>
          </a:xfrm>
          <a:custGeom>
            <a:avLst/>
            <a:gdLst/>
            <a:ahLst/>
            <a:cxnLst/>
            <a:rect l="l" t="t" r="r" b="b"/>
            <a:pathLst>
              <a:path h="6196965">
                <a:moveTo>
                  <a:pt x="0" y="0"/>
                </a:moveTo>
                <a:lnTo>
                  <a:pt x="0" y="6196457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49923" y="598931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>
                <a:moveTo>
                  <a:pt x="0" y="0"/>
                </a:moveTo>
                <a:lnTo>
                  <a:pt x="5056632" y="0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343131" y="562355"/>
            <a:ext cx="0" cy="6196965"/>
          </a:xfrm>
          <a:custGeom>
            <a:avLst/>
            <a:gdLst/>
            <a:ahLst/>
            <a:cxnLst/>
            <a:rect l="l" t="t" r="r" b="b"/>
            <a:pathLst>
              <a:path h="6196965">
                <a:moveTo>
                  <a:pt x="0" y="0"/>
                </a:moveTo>
                <a:lnTo>
                  <a:pt x="0" y="6196457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9923" y="6722364"/>
            <a:ext cx="5056505" cy="0"/>
          </a:xfrm>
          <a:custGeom>
            <a:avLst/>
            <a:gdLst/>
            <a:ahLst/>
            <a:cxnLst/>
            <a:rect l="l" t="t" r="r" b="b"/>
            <a:pathLst>
              <a:path w="5056505">
                <a:moveTo>
                  <a:pt x="0" y="0"/>
                </a:moveTo>
                <a:lnTo>
                  <a:pt x="5056505" y="0"/>
                </a:lnTo>
              </a:path>
            </a:pathLst>
          </a:custGeom>
          <a:ln w="76200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8023" y="661416"/>
            <a:ext cx="0" cy="5995035"/>
          </a:xfrm>
          <a:custGeom>
            <a:avLst/>
            <a:gdLst/>
            <a:ahLst/>
            <a:cxnLst/>
            <a:rect l="l" t="t" r="r" b="b"/>
            <a:pathLst>
              <a:path h="5995034">
                <a:moveTo>
                  <a:pt x="0" y="0"/>
                </a:moveTo>
                <a:lnTo>
                  <a:pt x="0" y="5994908"/>
                </a:lnTo>
              </a:path>
            </a:pathLst>
          </a:custGeom>
          <a:ln w="24384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00215" y="673608"/>
            <a:ext cx="4953000" cy="0"/>
          </a:xfrm>
          <a:custGeom>
            <a:avLst/>
            <a:gdLst/>
            <a:ahLst/>
            <a:cxnLst/>
            <a:rect l="l" t="t" r="r" b="b"/>
            <a:pathLst>
              <a:path w="4953000">
                <a:moveTo>
                  <a:pt x="0" y="0"/>
                </a:moveTo>
                <a:lnTo>
                  <a:pt x="4953000" y="0"/>
                </a:lnTo>
              </a:path>
            </a:pathLst>
          </a:custGeom>
          <a:ln w="24384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265407" y="661416"/>
            <a:ext cx="0" cy="5995035"/>
          </a:xfrm>
          <a:custGeom>
            <a:avLst/>
            <a:gdLst/>
            <a:ahLst/>
            <a:cxnLst/>
            <a:rect l="l" t="t" r="r" b="b"/>
            <a:pathLst>
              <a:path h="5995034">
                <a:moveTo>
                  <a:pt x="0" y="0"/>
                </a:moveTo>
                <a:lnTo>
                  <a:pt x="0" y="5994908"/>
                </a:lnTo>
              </a:path>
            </a:pathLst>
          </a:custGeom>
          <a:ln w="24384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301740" y="6643116"/>
            <a:ext cx="4953000" cy="0"/>
          </a:xfrm>
          <a:custGeom>
            <a:avLst/>
            <a:gdLst/>
            <a:ahLst/>
            <a:cxnLst/>
            <a:rect l="l" t="t" r="r" b="b"/>
            <a:pathLst>
              <a:path w="4953000">
                <a:moveTo>
                  <a:pt x="0" y="0"/>
                </a:moveTo>
                <a:lnTo>
                  <a:pt x="4953000" y="0"/>
                </a:lnTo>
              </a:path>
            </a:pathLst>
          </a:custGeom>
          <a:ln w="27432">
            <a:solidFill>
              <a:srgbClr val="64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46520" y="3499103"/>
            <a:ext cx="1307592" cy="8473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388608" y="3416808"/>
            <a:ext cx="0" cy="1017905"/>
          </a:xfrm>
          <a:custGeom>
            <a:avLst/>
            <a:gdLst/>
            <a:ahLst/>
            <a:cxnLst/>
            <a:rect l="l" t="t" r="r" b="b"/>
            <a:pathLst>
              <a:path h="1017904">
                <a:moveTo>
                  <a:pt x="0" y="0"/>
                </a:moveTo>
                <a:lnTo>
                  <a:pt x="0" y="1017904"/>
                </a:lnTo>
              </a:path>
            </a:pathLst>
          </a:custGeom>
          <a:ln w="5486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416040" y="3444240"/>
            <a:ext cx="1369060" cy="0"/>
          </a:xfrm>
          <a:custGeom>
            <a:avLst/>
            <a:gdLst/>
            <a:ahLst/>
            <a:cxnLst/>
            <a:rect l="l" t="t" r="r" b="b"/>
            <a:pathLst>
              <a:path w="1369059">
                <a:moveTo>
                  <a:pt x="0" y="0"/>
                </a:moveTo>
                <a:lnTo>
                  <a:pt x="1368552" y="0"/>
                </a:lnTo>
              </a:path>
            </a:pathLst>
          </a:custGeom>
          <a:ln w="5486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813547" y="3418332"/>
            <a:ext cx="0" cy="1017905"/>
          </a:xfrm>
          <a:custGeom>
            <a:avLst/>
            <a:gdLst/>
            <a:ahLst/>
            <a:cxnLst/>
            <a:rect l="l" t="t" r="r" b="b"/>
            <a:pathLst>
              <a:path h="1017904">
                <a:moveTo>
                  <a:pt x="0" y="0"/>
                </a:moveTo>
                <a:lnTo>
                  <a:pt x="0" y="1017904"/>
                </a:lnTo>
              </a:path>
            </a:pathLst>
          </a:custGeom>
          <a:ln w="51816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416040" y="4407408"/>
            <a:ext cx="1368425" cy="0"/>
          </a:xfrm>
          <a:custGeom>
            <a:avLst/>
            <a:gdLst/>
            <a:ahLst/>
            <a:cxnLst/>
            <a:rect l="l" t="t" r="r" b="b"/>
            <a:pathLst>
              <a:path w="1368425">
                <a:moveTo>
                  <a:pt x="0" y="0"/>
                </a:moveTo>
                <a:lnTo>
                  <a:pt x="1368425" y="0"/>
                </a:lnTo>
              </a:path>
            </a:pathLst>
          </a:custGeom>
          <a:ln w="54864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444996" y="3491484"/>
            <a:ext cx="0" cy="871219"/>
          </a:xfrm>
          <a:custGeom>
            <a:avLst/>
            <a:gdLst/>
            <a:ahLst/>
            <a:cxnLst/>
            <a:rect l="l" t="t" r="r" b="b"/>
            <a:pathLst>
              <a:path h="871220">
                <a:moveTo>
                  <a:pt x="0" y="0"/>
                </a:moveTo>
                <a:lnTo>
                  <a:pt x="0" y="871219"/>
                </a:lnTo>
              </a:path>
            </a:pathLst>
          </a:custGeom>
          <a:ln w="15240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452615" y="3496055"/>
            <a:ext cx="1295400" cy="0"/>
          </a:xfrm>
          <a:custGeom>
            <a:avLst/>
            <a:gdLst/>
            <a:ahLst/>
            <a:cxnLst/>
            <a:rect l="l" t="t" r="r" b="b"/>
            <a:pathLst>
              <a:path w="1295400">
                <a:moveTo>
                  <a:pt x="0" y="0"/>
                </a:moveTo>
                <a:lnTo>
                  <a:pt x="1295400" y="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757159" y="3489959"/>
            <a:ext cx="0" cy="871219"/>
          </a:xfrm>
          <a:custGeom>
            <a:avLst/>
            <a:gdLst/>
            <a:ahLst/>
            <a:cxnLst/>
            <a:rect l="l" t="t" r="r" b="b"/>
            <a:pathLst>
              <a:path h="871220">
                <a:moveTo>
                  <a:pt x="0" y="0"/>
                </a:moveTo>
                <a:lnTo>
                  <a:pt x="0" y="871219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452615" y="4352544"/>
            <a:ext cx="1295400" cy="0"/>
          </a:xfrm>
          <a:custGeom>
            <a:avLst/>
            <a:gdLst/>
            <a:ahLst/>
            <a:cxnLst/>
            <a:rect l="l" t="t" r="r" b="b"/>
            <a:pathLst>
              <a:path w="1295400">
                <a:moveTo>
                  <a:pt x="0" y="0"/>
                </a:moveTo>
                <a:lnTo>
                  <a:pt x="1295400" y="0"/>
                </a:lnTo>
              </a:path>
            </a:pathLst>
          </a:custGeom>
          <a:ln w="18288">
            <a:solidFill>
              <a:srgbClr val="31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328</Words>
  <Application>Microsoft Office PowerPoint</Application>
  <PresentationFormat>Custom</PresentationFormat>
  <Paragraphs>146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Verdana</vt:lpstr>
      <vt:lpstr>Wingdings</vt:lpstr>
      <vt:lpstr>Office Theme</vt:lpstr>
      <vt:lpstr>Slides of Anatomy</vt:lpstr>
      <vt:lpstr>PowerPoint Presentation</vt:lpstr>
      <vt:lpstr>Posterior Compartment</vt:lpstr>
      <vt:lpstr>PowerPoint Presentation</vt:lpstr>
      <vt:lpstr>Olecranon process</vt:lpstr>
      <vt:lpstr>Extensor expansion</vt:lpstr>
      <vt:lpstr>PowerPoint Presentation</vt:lpstr>
      <vt:lpstr>SNUFFBOX</vt:lpstr>
      <vt:lpstr>PowerPoint Presentation</vt:lpstr>
      <vt:lpstr>Radial nerve-1</vt:lpstr>
      <vt:lpstr>Arteries</vt:lpstr>
      <vt:lpstr>PowerPoint Presentation</vt:lpstr>
      <vt:lpstr>Radial artery</vt:lpstr>
      <vt:lpstr>Ulnar 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 of Anatomy</dc:title>
  <dc:creator>hp</dc:creator>
  <cp:lastModifiedBy>hp</cp:lastModifiedBy>
  <cp:revision>1</cp:revision>
  <dcterms:created xsi:type="dcterms:W3CDTF">2019-02-20T07:50:07Z</dcterms:created>
  <dcterms:modified xsi:type="dcterms:W3CDTF">2019-02-20T07:53:11Z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2019-02-20T00:00:00Z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2019-02-20T00:00:00Z</vt:filetime>
  </property>
</Properties>
</file>